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6"/>
  </p:notesMasterIdLst>
  <p:sldIdLst>
    <p:sldId id="282" r:id="rId5"/>
    <p:sldId id="312" r:id="rId6"/>
    <p:sldId id="313" r:id="rId7"/>
    <p:sldId id="283" r:id="rId8"/>
    <p:sldId id="284" r:id="rId9"/>
    <p:sldId id="285" r:id="rId10"/>
    <p:sldId id="286" r:id="rId11"/>
    <p:sldId id="287" r:id="rId12"/>
    <p:sldId id="288" r:id="rId13"/>
    <p:sldId id="289" r:id="rId14"/>
    <p:sldId id="303" r:id="rId15"/>
    <p:sldId id="304" r:id="rId16"/>
    <p:sldId id="291" r:id="rId17"/>
    <p:sldId id="292" r:id="rId18"/>
    <p:sldId id="306" r:id="rId19"/>
    <p:sldId id="296" r:id="rId20"/>
    <p:sldId id="307" r:id="rId21"/>
    <p:sldId id="298" r:id="rId22"/>
    <p:sldId id="311" r:id="rId23"/>
    <p:sldId id="310" r:id="rId24"/>
    <p:sldId id="300"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85">
          <p15:clr>
            <a:srgbClr val="A4A3A4"/>
          </p15:clr>
        </p15:guide>
        <p15:guide id="4" orient="horz" pos="2674">
          <p15:clr>
            <a:srgbClr val="A4A3A4"/>
          </p15:clr>
        </p15:guide>
        <p15:guide id="6" pos="5523">
          <p15:clr>
            <a:srgbClr val="A4A3A4"/>
          </p15:clr>
        </p15:guide>
        <p15:guide id="7" pos="5300">
          <p15:clr>
            <a:srgbClr val="A4A3A4"/>
          </p15:clr>
        </p15:guide>
        <p15:guide id="8" pos="2880">
          <p15:clr>
            <a:srgbClr val="A4A3A4"/>
          </p15:clr>
        </p15:guide>
        <p15:guide id="9" pos="449">
          <p15:clr>
            <a:srgbClr val="A4A3A4"/>
          </p15:clr>
        </p15:guide>
        <p15:guide id="10" orient="horz" pos="3089">
          <p15:clr>
            <a:srgbClr val="A4A3A4"/>
          </p15:clr>
        </p15:guide>
        <p15:guide id="11" orient="horz" pos="223">
          <p15:clr>
            <a:srgbClr val="A4A3A4"/>
          </p15:clr>
        </p15:guide>
        <p15:guide id="12" orient="horz" pos="608">
          <p15:clr>
            <a:srgbClr val="A4A3A4"/>
          </p15:clr>
        </p15:guide>
        <p15:guide id="13" orient="horz" pos="2675">
          <p15:clr>
            <a:srgbClr val="A4A3A4"/>
          </p15:clr>
        </p15:guide>
        <p15:guide id="14" orient="horz" pos="1190">
          <p15:clr>
            <a:srgbClr val="A4A3A4"/>
          </p15:clr>
        </p15:guide>
        <p15:guide id="15" orient="horz" pos="818">
          <p15:clr>
            <a:srgbClr val="A4A3A4"/>
          </p15:clr>
        </p15:guide>
        <p15:guide id="16" pos="5527">
          <p15:clr>
            <a:srgbClr val="A4A3A4"/>
          </p15:clr>
        </p15:guide>
        <p15:guide id="17" pos="446">
          <p15:clr>
            <a:srgbClr val="A4A3A4"/>
          </p15:clr>
        </p15:guide>
        <p15:guide id="18" pos="2685">
          <p15:clr>
            <a:srgbClr val="A4A3A4"/>
          </p15:clr>
        </p15:guide>
        <p15:guide id="19" pos="3083">
          <p15:clr>
            <a:srgbClr val="A4A3A4"/>
          </p15:clr>
        </p15:guide>
        <p15:guide id="20" pos="228">
          <p15:clr>
            <a:srgbClr val="A4A3A4"/>
          </p15:clr>
        </p15:guide>
        <p15:guide id="21" pos="2879">
          <p15:clr>
            <a:srgbClr val="A4A3A4"/>
          </p15:clr>
        </p15:guide>
        <p15:guide id="22" orient="horz" pos="2594">
          <p15:clr>
            <a:srgbClr val="A4A3A4"/>
          </p15:clr>
        </p15:guide>
        <p15:guide id="23" orient="horz" pos="2943">
          <p15:clr>
            <a:srgbClr val="A4A3A4"/>
          </p15:clr>
        </p15:guide>
        <p15:guide id="24" orient="horz" pos="654">
          <p15:clr>
            <a:srgbClr val="A4A3A4"/>
          </p15:clr>
        </p15:guide>
        <p15:guide id="25" orient="horz" pos="2744">
          <p15:clr>
            <a:srgbClr val="A4A3A4"/>
          </p15:clr>
        </p15:guide>
        <p15:guide id="26" pos="4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F0FF"/>
    <a:srgbClr val="0065F9"/>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EBBBCC-DAD2-459C-BE2E-F6DE35CF9A28}" styleName="Stile scuro 2 - Colore 3/Colore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Stile chiaro 2 - Color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202B0CA-FC54-4496-8BCA-5EF66A818D29}" styleName="Stile 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Stile scuro 2 - Colore 1/Color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Stile chi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89" autoAdjust="0"/>
    <p:restoredTop sz="91892" autoAdjust="0"/>
  </p:normalViewPr>
  <p:slideViewPr>
    <p:cSldViewPr snapToGrid="0" snapToObjects="1">
      <p:cViewPr varScale="1">
        <p:scale>
          <a:sx n="140" d="100"/>
          <a:sy n="140" d="100"/>
        </p:scale>
        <p:origin x="396" y="108"/>
      </p:cViewPr>
      <p:guideLst>
        <p:guide orient="horz" pos="3085"/>
        <p:guide orient="horz" pos="2674"/>
        <p:guide pos="5523"/>
        <p:guide pos="5300"/>
        <p:guide pos="2880"/>
        <p:guide pos="449"/>
        <p:guide orient="horz" pos="3089"/>
        <p:guide orient="horz" pos="223"/>
        <p:guide orient="horz" pos="608"/>
        <p:guide orient="horz" pos="2675"/>
        <p:guide orient="horz" pos="1190"/>
        <p:guide orient="horz" pos="818"/>
        <p:guide pos="5527"/>
        <p:guide pos="446"/>
        <p:guide pos="2685"/>
        <p:guide pos="3083"/>
        <p:guide pos="228"/>
        <p:guide pos="2879"/>
        <p:guide orient="horz" pos="2594"/>
        <p:guide orient="horz" pos="2943"/>
        <p:guide orient="horz" pos="654"/>
        <p:guide orient="horz" pos="2744"/>
        <p:guide pos="403"/>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rialuisa.mancusi.UNICATT\Dropbox\Backup18112017\1_LAVORO\1_Papers\1_ongoing\Nico2\elaborazioni\growth_rat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rialuisa.mancusi.UNICATT\Dropbox\Backup18112017\1_LAVORO\1_Papers\1_ongoing\Nico2\elaborazioni\growth_rate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'EPS 1995 vs 2012'!$S$1</c:f>
              <c:strCache>
                <c:ptCount val="1"/>
                <c:pt idx="0">
                  <c:v>EPS 1995</c:v>
                </c:pt>
              </c:strCache>
            </c:strRef>
          </c:tx>
          <c:spPr>
            <a:solidFill>
              <a:schemeClr val="accent1"/>
            </a:solidFill>
            <a:ln>
              <a:noFill/>
            </a:ln>
            <a:effectLst/>
          </c:spPr>
          <c:invertIfNegative val="0"/>
          <c:cat>
            <c:strRef>
              <c:f>'EPS 1995 vs 2012'!$R$2:$R$34</c:f>
              <c:strCache>
                <c:ptCount val="33"/>
                <c:pt idx="0">
                  <c:v>BRA</c:v>
                </c:pt>
                <c:pt idx="1">
                  <c:v>RUS</c:v>
                </c:pt>
                <c:pt idx="2">
                  <c:v>MEX</c:v>
                </c:pt>
                <c:pt idx="3">
                  <c:v>ZAF</c:v>
                </c:pt>
                <c:pt idx="4">
                  <c:v>IDN</c:v>
                </c:pt>
                <c:pt idx="5">
                  <c:v>IND</c:v>
                </c:pt>
                <c:pt idx="6">
                  <c:v>TUR</c:v>
                </c:pt>
                <c:pt idx="7">
                  <c:v>CHN</c:v>
                </c:pt>
                <c:pt idx="8">
                  <c:v>IRL</c:v>
                </c:pt>
                <c:pt idx="9">
                  <c:v>PRT</c:v>
                </c:pt>
                <c:pt idx="10">
                  <c:v>GRC</c:v>
                </c:pt>
                <c:pt idx="11">
                  <c:v>ESP</c:v>
                </c:pt>
                <c:pt idx="12">
                  <c:v>CZE</c:v>
                </c:pt>
                <c:pt idx="13">
                  <c:v>BEL</c:v>
                </c:pt>
                <c:pt idx="14">
                  <c:v>POL</c:v>
                </c:pt>
                <c:pt idx="15">
                  <c:v>KOR</c:v>
                </c:pt>
                <c:pt idx="16">
                  <c:v>HUN</c:v>
                </c:pt>
                <c:pt idx="17">
                  <c:v>ITA</c:v>
                </c:pt>
                <c:pt idx="18">
                  <c:v>DEU</c:v>
                </c:pt>
                <c:pt idx="19">
                  <c:v>AUT</c:v>
                </c:pt>
                <c:pt idx="20">
                  <c:v>SVK</c:v>
                </c:pt>
                <c:pt idx="21">
                  <c:v>SWE</c:v>
                </c:pt>
                <c:pt idx="22">
                  <c:v>USA</c:v>
                </c:pt>
                <c:pt idx="23">
                  <c:v>NOR</c:v>
                </c:pt>
                <c:pt idx="24">
                  <c:v>GBR</c:v>
                </c:pt>
                <c:pt idx="25">
                  <c:v>CHE</c:v>
                </c:pt>
                <c:pt idx="26">
                  <c:v>CAN</c:v>
                </c:pt>
                <c:pt idx="27">
                  <c:v>FIN</c:v>
                </c:pt>
                <c:pt idx="28">
                  <c:v>JPN</c:v>
                </c:pt>
                <c:pt idx="29">
                  <c:v>FRA</c:v>
                </c:pt>
                <c:pt idx="30">
                  <c:v>NLD</c:v>
                </c:pt>
                <c:pt idx="31">
                  <c:v>AUS</c:v>
                </c:pt>
                <c:pt idx="32">
                  <c:v>DNK</c:v>
                </c:pt>
              </c:strCache>
            </c:strRef>
          </c:cat>
          <c:val>
            <c:numRef>
              <c:f>'EPS 1995 vs 2012'!$S$2:$S$34</c:f>
              <c:numCache>
                <c:formatCode>0.00</c:formatCode>
                <c:ptCount val="33"/>
                <c:pt idx="0">
                  <c:v>0.4166666567325592</c:v>
                </c:pt>
                <c:pt idx="1">
                  <c:v>0.3333333432674408</c:v>
                </c:pt>
                <c:pt idx="2">
                  <c:v>0.58333331346511841</c:v>
                </c:pt>
                <c:pt idx="3">
                  <c:v>0.47916668653488159</c:v>
                </c:pt>
                <c:pt idx="4">
                  <c:v>0.4375</c:v>
                </c:pt>
                <c:pt idx="5">
                  <c:v>0.4583333432674408</c:v>
                </c:pt>
                <c:pt idx="6">
                  <c:v>0.5</c:v>
                </c:pt>
                <c:pt idx="7">
                  <c:v>0.52083331346511841</c:v>
                </c:pt>
                <c:pt idx="8">
                  <c:v>0.58333331346511841</c:v>
                </c:pt>
                <c:pt idx="9">
                  <c:v>1.0625</c:v>
                </c:pt>
                <c:pt idx="10">
                  <c:v>1.7291667461395264</c:v>
                </c:pt>
                <c:pt idx="11">
                  <c:v>1.4375</c:v>
                </c:pt>
                <c:pt idx="12">
                  <c:v>0.72916662693023682</c:v>
                </c:pt>
                <c:pt idx="13">
                  <c:v>0.77083331346511841</c:v>
                </c:pt>
                <c:pt idx="14">
                  <c:v>0.875</c:v>
                </c:pt>
                <c:pt idx="15">
                  <c:v>0.6875</c:v>
                </c:pt>
                <c:pt idx="16">
                  <c:v>0.52083331346511841</c:v>
                </c:pt>
                <c:pt idx="17">
                  <c:v>1.4791667461395264</c:v>
                </c:pt>
                <c:pt idx="18">
                  <c:v>1.8125</c:v>
                </c:pt>
                <c:pt idx="19">
                  <c:v>1.9375</c:v>
                </c:pt>
                <c:pt idx="20">
                  <c:v>0.66666662693023682</c:v>
                </c:pt>
                <c:pt idx="21">
                  <c:v>1.0416666269302368</c:v>
                </c:pt>
                <c:pt idx="22">
                  <c:v>1.1666666269302368</c:v>
                </c:pt>
                <c:pt idx="23">
                  <c:v>1.0208333730697632</c:v>
                </c:pt>
                <c:pt idx="24">
                  <c:v>0.8125</c:v>
                </c:pt>
                <c:pt idx="25">
                  <c:v>2.0625</c:v>
                </c:pt>
                <c:pt idx="26">
                  <c:v>0.5</c:v>
                </c:pt>
                <c:pt idx="27">
                  <c:v>1.2708333730697632</c:v>
                </c:pt>
                <c:pt idx="28">
                  <c:v>1.3125</c:v>
                </c:pt>
                <c:pt idx="29">
                  <c:v>0.8125</c:v>
                </c:pt>
                <c:pt idx="30">
                  <c:v>1.2708333730697632</c:v>
                </c:pt>
                <c:pt idx="31">
                  <c:v>0.5</c:v>
                </c:pt>
                <c:pt idx="32">
                  <c:v>1.9791667461395264</c:v>
                </c:pt>
              </c:numCache>
            </c:numRef>
          </c:val>
          <c:extLst>
            <c:ext xmlns:c16="http://schemas.microsoft.com/office/drawing/2014/chart" uri="{C3380CC4-5D6E-409C-BE32-E72D297353CC}">
              <c16:uniqueId val="{00000000-2CE9-4CB2-88ED-F963B3FE61FB}"/>
            </c:ext>
          </c:extLst>
        </c:ser>
        <c:ser>
          <c:idx val="1"/>
          <c:order val="1"/>
          <c:tx>
            <c:strRef>
              <c:f>'EPS 1995 vs 2012'!$T$1</c:f>
              <c:strCache>
                <c:ptCount val="1"/>
                <c:pt idx="0">
                  <c:v>EPS 2012</c:v>
                </c:pt>
              </c:strCache>
            </c:strRef>
          </c:tx>
          <c:spPr>
            <a:solidFill>
              <a:schemeClr val="accent2"/>
            </a:solidFill>
            <a:ln>
              <a:noFill/>
            </a:ln>
            <a:effectLst/>
          </c:spPr>
          <c:invertIfNegative val="0"/>
          <c:cat>
            <c:strRef>
              <c:f>'EPS 1995 vs 2012'!$R$2:$R$34</c:f>
              <c:strCache>
                <c:ptCount val="33"/>
                <c:pt idx="0">
                  <c:v>BRA</c:v>
                </c:pt>
                <c:pt idx="1">
                  <c:v>RUS</c:v>
                </c:pt>
                <c:pt idx="2">
                  <c:v>MEX</c:v>
                </c:pt>
                <c:pt idx="3">
                  <c:v>ZAF</c:v>
                </c:pt>
                <c:pt idx="4">
                  <c:v>IDN</c:v>
                </c:pt>
                <c:pt idx="5">
                  <c:v>IND</c:v>
                </c:pt>
                <c:pt idx="6">
                  <c:v>TUR</c:v>
                </c:pt>
                <c:pt idx="7">
                  <c:v>CHN</c:v>
                </c:pt>
                <c:pt idx="8">
                  <c:v>IRL</c:v>
                </c:pt>
                <c:pt idx="9">
                  <c:v>PRT</c:v>
                </c:pt>
                <c:pt idx="10">
                  <c:v>GRC</c:v>
                </c:pt>
                <c:pt idx="11">
                  <c:v>ESP</c:v>
                </c:pt>
                <c:pt idx="12">
                  <c:v>CZE</c:v>
                </c:pt>
                <c:pt idx="13">
                  <c:v>BEL</c:v>
                </c:pt>
                <c:pt idx="14">
                  <c:v>POL</c:v>
                </c:pt>
                <c:pt idx="15">
                  <c:v>KOR</c:v>
                </c:pt>
                <c:pt idx="16">
                  <c:v>HUN</c:v>
                </c:pt>
                <c:pt idx="17">
                  <c:v>ITA</c:v>
                </c:pt>
                <c:pt idx="18">
                  <c:v>DEU</c:v>
                </c:pt>
                <c:pt idx="19">
                  <c:v>AUT</c:v>
                </c:pt>
                <c:pt idx="20">
                  <c:v>SVK</c:v>
                </c:pt>
                <c:pt idx="21">
                  <c:v>SWE</c:v>
                </c:pt>
                <c:pt idx="22">
                  <c:v>USA</c:v>
                </c:pt>
                <c:pt idx="23">
                  <c:v>NOR</c:v>
                </c:pt>
                <c:pt idx="24">
                  <c:v>GBR</c:v>
                </c:pt>
                <c:pt idx="25">
                  <c:v>CHE</c:v>
                </c:pt>
                <c:pt idx="26">
                  <c:v>CAN</c:v>
                </c:pt>
                <c:pt idx="27">
                  <c:v>FIN</c:v>
                </c:pt>
                <c:pt idx="28">
                  <c:v>JPN</c:v>
                </c:pt>
                <c:pt idx="29">
                  <c:v>FRA</c:v>
                </c:pt>
                <c:pt idx="30">
                  <c:v>NLD</c:v>
                </c:pt>
                <c:pt idx="31">
                  <c:v>AUS</c:v>
                </c:pt>
                <c:pt idx="32">
                  <c:v>DNK</c:v>
                </c:pt>
              </c:strCache>
            </c:strRef>
          </c:cat>
          <c:val>
            <c:numRef>
              <c:f>'EPS 1995 vs 2012'!$T$2:$T$34</c:f>
              <c:numCache>
                <c:formatCode>0.00</c:formatCode>
                <c:ptCount val="33"/>
                <c:pt idx="0">
                  <c:v>0.375</c:v>
                </c:pt>
                <c:pt idx="1">
                  <c:v>0.60416668653488159</c:v>
                </c:pt>
                <c:pt idx="2">
                  <c:v>0.625</c:v>
                </c:pt>
                <c:pt idx="3">
                  <c:v>0.70833331346511841</c:v>
                </c:pt>
                <c:pt idx="4">
                  <c:v>1.1666667461395264</c:v>
                </c:pt>
                <c:pt idx="5">
                  <c:v>1.2958333492279053</c:v>
                </c:pt>
                <c:pt idx="6">
                  <c:v>1.8333333730697632</c:v>
                </c:pt>
                <c:pt idx="7">
                  <c:v>2.0416667461395264</c:v>
                </c:pt>
                <c:pt idx="8">
                  <c:v>2.0499999523162842</c:v>
                </c:pt>
                <c:pt idx="9">
                  <c:v>2.1333332061767578</c:v>
                </c:pt>
                <c:pt idx="10">
                  <c:v>2.1333332061767578</c:v>
                </c:pt>
                <c:pt idx="11">
                  <c:v>2.2166666984558105</c:v>
                </c:pt>
                <c:pt idx="12">
                  <c:v>2.3833332061767578</c:v>
                </c:pt>
                <c:pt idx="13">
                  <c:v>2.4666666984558105</c:v>
                </c:pt>
                <c:pt idx="14">
                  <c:v>2.5750000476837158</c:v>
                </c:pt>
                <c:pt idx="15">
                  <c:v>2.6291666030883789</c:v>
                </c:pt>
                <c:pt idx="16">
                  <c:v>2.6333332061767578</c:v>
                </c:pt>
                <c:pt idx="17">
                  <c:v>2.7666666507720947</c:v>
                </c:pt>
                <c:pt idx="18">
                  <c:v>2.9249999523162842</c:v>
                </c:pt>
                <c:pt idx="19">
                  <c:v>2.9458332061767578</c:v>
                </c:pt>
                <c:pt idx="20">
                  <c:v>2.9874999523162842</c:v>
                </c:pt>
                <c:pt idx="21">
                  <c:v>3.0999999046325684</c:v>
                </c:pt>
                <c:pt idx="22">
                  <c:v>3.1666667461395264</c:v>
                </c:pt>
                <c:pt idx="23">
                  <c:v>3.2583332061767578</c:v>
                </c:pt>
                <c:pt idx="24">
                  <c:v>3.2916665077209473</c:v>
                </c:pt>
                <c:pt idx="25">
                  <c:v>3.2916665077209473</c:v>
                </c:pt>
                <c:pt idx="26">
                  <c:v>3.4208333492279053</c:v>
                </c:pt>
                <c:pt idx="27">
                  <c:v>3.4291667938232422</c:v>
                </c:pt>
                <c:pt idx="28">
                  <c:v>3.5</c:v>
                </c:pt>
                <c:pt idx="29">
                  <c:v>3.5666666030883789</c:v>
                </c:pt>
                <c:pt idx="30">
                  <c:v>3.625</c:v>
                </c:pt>
                <c:pt idx="31">
                  <c:v>3.7208333015441895</c:v>
                </c:pt>
                <c:pt idx="32">
                  <c:v>3.8499999046325684</c:v>
                </c:pt>
              </c:numCache>
            </c:numRef>
          </c:val>
          <c:extLst>
            <c:ext xmlns:c16="http://schemas.microsoft.com/office/drawing/2014/chart" uri="{C3380CC4-5D6E-409C-BE32-E72D297353CC}">
              <c16:uniqueId val="{00000001-2CE9-4CB2-88ED-F963B3FE61FB}"/>
            </c:ext>
          </c:extLst>
        </c:ser>
        <c:dLbls>
          <c:showLegendKey val="0"/>
          <c:showVal val="0"/>
          <c:showCatName val="0"/>
          <c:showSerName val="0"/>
          <c:showPercent val="0"/>
          <c:showBubbleSize val="0"/>
        </c:dLbls>
        <c:gapWidth val="219"/>
        <c:axId val="12802560"/>
        <c:axId val="580432480"/>
      </c:barChart>
      <c:lineChart>
        <c:grouping val="standard"/>
        <c:varyColors val="0"/>
        <c:ser>
          <c:idx val="2"/>
          <c:order val="2"/>
          <c:tx>
            <c:strRef>
              <c:f>'EPS 1995 vs 2012'!$U$1</c:f>
              <c:strCache>
                <c:ptCount val="1"/>
                <c:pt idx="0">
                  <c:v>OECD avg. 2012</c:v>
                </c:pt>
              </c:strCache>
            </c:strRef>
          </c:tx>
          <c:spPr>
            <a:ln w="28575" cap="rnd">
              <a:solidFill>
                <a:schemeClr val="accent3"/>
              </a:solidFill>
              <a:round/>
            </a:ln>
            <a:effectLst/>
          </c:spPr>
          <c:marker>
            <c:symbol val="none"/>
          </c:marker>
          <c:cat>
            <c:strRef>
              <c:f>'EPS 1995 vs 2012'!$R$2:$R$34</c:f>
              <c:strCache>
                <c:ptCount val="33"/>
                <c:pt idx="0">
                  <c:v>BRA</c:v>
                </c:pt>
                <c:pt idx="1">
                  <c:v>RUS</c:v>
                </c:pt>
                <c:pt idx="2">
                  <c:v>MEX</c:v>
                </c:pt>
                <c:pt idx="3">
                  <c:v>ZAF</c:v>
                </c:pt>
                <c:pt idx="4">
                  <c:v>IDN</c:v>
                </c:pt>
                <c:pt idx="5">
                  <c:v>IND</c:v>
                </c:pt>
                <c:pt idx="6">
                  <c:v>TUR</c:v>
                </c:pt>
                <c:pt idx="7">
                  <c:v>CHN</c:v>
                </c:pt>
                <c:pt idx="8">
                  <c:v>IRL</c:v>
                </c:pt>
                <c:pt idx="9">
                  <c:v>PRT</c:v>
                </c:pt>
                <c:pt idx="10">
                  <c:v>GRC</c:v>
                </c:pt>
                <c:pt idx="11">
                  <c:v>ESP</c:v>
                </c:pt>
                <c:pt idx="12">
                  <c:v>CZE</c:v>
                </c:pt>
                <c:pt idx="13">
                  <c:v>BEL</c:v>
                </c:pt>
                <c:pt idx="14">
                  <c:v>POL</c:v>
                </c:pt>
                <c:pt idx="15">
                  <c:v>KOR</c:v>
                </c:pt>
                <c:pt idx="16">
                  <c:v>HUN</c:v>
                </c:pt>
                <c:pt idx="17">
                  <c:v>ITA</c:v>
                </c:pt>
                <c:pt idx="18">
                  <c:v>DEU</c:v>
                </c:pt>
                <c:pt idx="19">
                  <c:v>AUT</c:v>
                </c:pt>
                <c:pt idx="20">
                  <c:v>SVK</c:v>
                </c:pt>
                <c:pt idx="21">
                  <c:v>SWE</c:v>
                </c:pt>
                <c:pt idx="22">
                  <c:v>USA</c:v>
                </c:pt>
                <c:pt idx="23">
                  <c:v>NOR</c:v>
                </c:pt>
                <c:pt idx="24">
                  <c:v>GBR</c:v>
                </c:pt>
                <c:pt idx="25">
                  <c:v>CHE</c:v>
                </c:pt>
                <c:pt idx="26">
                  <c:v>CAN</c:v>
                </c:pt>
                <c:pt idx="27">
                  <c:v>FIN</c:v>
                </c:pt>
                <c:pt idx="28">
                  <c:v>JPN</c:v>
                </c:pt>
                <c:pt idx="29">
                  <c:v>FRA</c:v>
                </c:pt>
                <c:pt idx="30">
                  <c:v>NLD</c:v>
                </c:pt>
                <c:pt idx="31">
                  <c:v>AUS</c:v>
                </c:pt>
                <c:pt idx="32">
                  <c:v>DNK</c:v>
                </c:pt>
              </c:strCache>
            </c:strRef>
          </c:cat>
          <c:val>
            <c:numRef>
              <c:f>'EPS 1995 vs 2012'!$U$2:$U$34</c:f>
              <c:numCache>
                <c:formatCode>0.00</c:formatCode>
                <c:ptCount val="33"/>
                <c:pt idx="0">
                  <c:v>2.8342592716217041</c:v>
                </c:pt>
                <c:pt idx="1">
                  <c:v>2.8342592716217041</c:v>
                </c:pt>
                <c:pt idx="2">
                  <c:v>2.8342592716217041</c:v>
                </c:pt>
                <c:pt idx="3">
                  <c:v>2.8342592716217041</c:v>
                </c:pt>
                <c:pt idx="4">
                  <c:v>2.8342592716217041</c:v>
                </c:pt>
                <c:pt idx="5">
                  <c:v>2.8342592716217041</c:v>
                </c:pt>
                <c:pt idx="6">
                  <c:v>2.8342592716217041</c:v>
                </c:pt>
                <c:pt idx="7">
                  <c:v>2.8342592716217041</c:v>
                </c:pt>
                <c:pt idx="8">
                  <c:v>2.8342592716217041</c:v>
                </c:pt>
                <c:pt idx="9">
                  <c:v>2.8342592716217041</c:v>
                </c:pt>
                <c:pt idx="10">
                  <c:v>2.8342592716217041</c:v>
                </c:pt>
                <c:pt idx="11">
                  <c:v>2.8342592716217041</c:v>
                </c:pt>
                <c:pt idx="12">
                  <c:v>2.8342592716217041</c:v>
                </c:pt>
                <c:pt idx="13">
                  <c:v>2.8342592716217041</c:v>
                </c:pt>
                <c:pt idx="14">
                  <c:v>2.8342592716217041</c:v>
                </c:pt>
                <c:pt idx="15">
                  <c:v>2.8342592716217041</c:v>
                </c:pt>
                <c:pt idx="16">
                  <c:v>2.8342592716217041</c:v>
                </c:pt>
                <c:pt idx="17">
                  <c:v>2.8342592716217041</c:v>
                </c:pt>
                <c:pt idx="18">
                  <c:v>2.8342592716217041</c:v>
                </c:pt>
                <c:pt idx="19">
                  <c:v>2.8342592716217041</c:v>
                </c:pt>
                <c:pt idx="20">
                  <c:v>2.8342592716217041</c:v>
                </c:pt>
                <c:pt idx="21">
                  <c:v>2.8342592716217041</c:v>
                </c:pt>
                <c:pt idx="22">
                  <c:v>2.8342592716217041</c:v>
                </c:pt>
                <c:pt idx="23">
                  <c:v>2.8342592716217041</c:v>
                </c:pt>
                <c:pt idx="24">
                  <c:v>2.8342592716217041</c:v>
                </c:pt>
                <c:pt idx="25">
                  <c:v>2.8342592716217041</c:v>
                </c:pt>
                <c:pt idx="26">
                  <c:v>2.8342592716217041</c:v>
                </c:pt>
                <c:pt idx="27">
                  <c:v>2.8342592716217041</c:v>
                </c:pt>
                <c:pt idx="28">
                  <c:v>2.8342592716217041</c:v>
                </c:pt>
                <c:pt idx="29">
                  <c:v>2.8342592716217041</c:v>
                </c:pt>
                <c:pt idx="30">
                  <c:v>2.8342592716217041</c:v>
                </c:pt>
                <c:pt idx="31">
                  <c:v>2.8342592716217041</c:v>
                </c:pt>
                <c:pt idx="32">
                  <c:v>2.8342592716217041</c:v>
                </c:pt>
              </c:numCache>
            </c:numRef>
          </c:val>
          <c:smooth val="0"/>
          <c:extLst>
            <c:ext xmlns:c16="http://schemas.microsoft.com/office/drawing/2014/chart" uri="{C3380CC4-5D6E-409C-BE32-E72D297353CC}">
              <c16:uniqueId val="{00000002-2CE9-4CB2-88ED-F963B3FE61FB}"/>
            </c:ext>
          </c:extLst>
        </c:ser>
        <c:dLbls>
          <c:showLegendKey val="0"/>
          <c:showVal val="0"/>
          <c:showCatName val="0"/>
          <c:showSerName val="0"/>
          <c:showPercent val="0"/>
          <c:showBubbleSize val="0"/>
        </c:dLbls>
        <c:marker val="1"/>
        <c:smooth val="0"/>
        <c:axId val="12802560"/>
        <c:axId val="580432480"/>
      </c:lineChart>
      <c:catAx>
        <c:axId val="1280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0432480"/>
        <c:crosses val="autoZero"/>
        <c:auto val="1"/>
        <c:lblAlgn val="ctr"/>
        <c:lblOffset val="100"/>
        <c:noMultiLvlLbl val="0"/>
      </c:catAx>
      <c:valAx>
        <c:axId val="5804324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02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738534510798917E-2"/>
          <c:y val="4.4846101149947769E-2"/>
          <c:w val="0.89814477514341595"/>
          <c:h val="0.71294610956059812"/>
        </c:manualLayout>
      </c:layout>
      <c:barChart>
        <c:barDir val="col"/>
        <c:grouping val="stacked"/>
        <c:varyColors val="0"/>
        <c:ser>
          <c:idx val="0"/>
          <c:order val="0"/>
          <c:tx>
            <c:strRef>
              <c:f>'EPS 1995 vs 2012'!$Y$11</c:f>
              <c:strCache>
                <c:ptCount val="1"/>
                <c:pt idx="0">
                  <c:v>EPS Tpush</c:v>
                </c:pt>
              </c:strCache>
            </c:strRef>
          </c:tx>
          <c:spPr>
            <a:solidFill>
              <a:schemeClr val="accent1"/>
            </a:solidFill>
            <a:ln>
              <a:noFill/>
            </a:ln>
            <a:effectLst/>
          </c:spPr>
          <c:invertIfNegative val="0"/>
          <c:cat>
            <c:multiLvlStrRef>
              <c:f>'EPS 1995 vs 2012'!$W$12:$X$15</c:f>
              <c:multiLvlStrCache>
                <c:ptCount val="4"/>
                <c:lvl>
                  <c:pt idx="0">
                    <c:v>BRIICS</c:v>
                  </c:pt>
                  <c:pt idx="1">
                    <c:v>BRIICS</c:v>
                  </c:pt>
                  <c:pt idx="2">
                    <c:v>OECD</c:v>
                  </c:pt>
                  <c:pt idx="3">
                    <c:v>OECD</c:v>
                  </c:pt>
                </c:lvl>
                <c:lvl>
                  <c:pt idx="0">
                    <c:v>1995</c:v>
                  </c:pt>
                  <c:pt idx="1">
                    <c:v>2012</c:v>
                  </c:pt>
                  <c:pt idx="2">
                    <c:v>1995</c:v>
                  </c:pt>
                  <c:pt idx="3">
                    <c:v>2012</c:v>
                  </c:pt>
                </c:lvl>
              </c:multiLvlStrCache>
            </c:multiLvlStrRef>
          </c:cat>
          <c:val>
            <c:numRef>
              <c:f>'EPS 1995 vs 2012'!$Y$12:$Y$15</c:f>
              <c:numCache>
                <c:formatCode>0.00</c:formatCode>
                <c:ptCount val="4"/>
                <c:pt idx="0">
                  <c:v>0.5</c:v>
                </c:pt>
                <c:pt idx="1">
                  <c:v>1.2916666269302368</c:v>
                </c:pt>
                <c:pt idx="2">
                  <c:v>1.203703761100769</c:v>
                </c:pt>
                <c:pt idx="3">
                  <c:v>2.8240740299224854</c:v>
                </c:pt>
              </c:numCache>
            </c:numRef>
          </c:val>
          <c:extLst>
            <c:ext xmlns:c16="http://schemas.microsoft.com/office/drawing/2014/chart" uri="{C3380CC4-5D6E-409C-BE32-E72D297353CC}">
              <c16:uniqueId val="{00000000-B2A4-4B76-A66D-D1318E8BC7F8}"/>
            </c:ext>
          </c:extLst>
        </c:ser>
        <c:ser>
          <c:idx val="1"/>
          <c:order val="1"/>
          <c:tx>
            <c:strRef>
              <c:f>'EPS 1995 vs 2012'!$Z$11</c:f>
              <c:strCache>
                <c:ptCount val="1"/>
                <c:pt idx="0">
                  <c:v>EPS Dpull</c:v>
                </c:pt>
              </c:strCache>
            </c:strRef>
          </c:tx>
          <c:spPr>
            <a:solidFill>
              <a:schemeClr val="accent2"/>
            </a:solidFill>
            <a:ln>
              <a:noFill/>
            </a:ln>
            <a:effectLst/>
          </c:spPr>
          <c:invertIfNegative val="0"/>
          <c:cat>
            <c:multiLvlStrRef>
              <c:f>'EPS 1995 vs 2012'!$W$12:$X$15</c:f>
              <c:multiLvlStrCache>
                <c:ptCount val="4"/>
                <c:lvl>
                  <c:pt idx="0">
                    <c:v>BRIICS</c:v>
                  </c:pt>
                  <c:pt idx="1">
                    <c:v>BRIICS</c:v>
                  </c:pt>
                  <c:pt idx="2">
                    <c:v>OECD</c:v>
                  </c:pt>
                  <c:pt idx="3">
                    <c:v>OECD</c:v>
                  </c:pt>
                </c:lvl>
                <c:lvl>
                  <c:pt idx="0">
                    <c:v>1995</c:v>
                  </c:pt>
                  <c:pt idx="1">
                    <c:v>2012</c:v>
                  </c:pt>
                  <c:pt idx="2">
                    <c:v>1995</c:v>
                  </c:pt>
                  <c:pt idx="3">
                    <c:v>2012</c:v>
                  </c:pt>
                </c:lvl>
              </c:multiLvlStrCache>
            </c:multiLvlStrRef>
          </c:cat>
          <c:val>
            <c:numRef>
              <c:f>'EPS 1995 vs 2012'!$Z$12:$Z$15</c:f>
              <c:numCache>
                <c:formatCode>0.00</c:formatCode>
                <c:ptCount val="4"/>
                <c:pt idx="0">
                  <c:v>0.3055555522441864</c:v>
                </c:pt>
                <c:pt idx="1">
                  <c:v>0.77222222089767456</c:v>
                </c:pt>
                <c:pt idx="2">
                  <c:v>0.87654322385787964</c:v>
                </c:pt>
                <c:pt idx="3">
                  <c:v>2.5141975879669189</c:v>
                </c:pt>
              </c:numCache>
            </c:numRef>
          </c:val>
          <c:extLst>
            <c:ext xmlns:c16="http://schemas.microsoft.com/office/drawing/2014/chart" uri="{C3380CC4-5D6E-409C-BE32-E72D297353CC}">
              <c16:uniqueId val="{00000001-B2A4-4B76-A66D-D1318E8BC7F8}"/>
            </c:ext>
          </c:extLst>
        </c:ser>
        <c:dLbls>
          <c:showLegendKey val="0"/>
          <c:showVal val="0"/>
          <c:showCatName val="0"/>
          <c:showSerName val="0"/>
          <c:showPercent val="0"/>
          <c:showBubbleSize val="0"/>
        </c:dLbls>
        <c:gapWidth val="150"/>
        <c:overlap val="100"/>
        <c:axId val="597819312"/>
        <c:axId val="597819640"/>
      </c:barChart>
      <c:catAx>
        <c:axId val="597819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7819640"/>
        <c:crosses val="autoZero"/>
        <c:auto val="1"/>
        <c:lblAlgn val="ctr"/>
        <c:lblOffset val="100"/>
        <c:noMultiLvlLbl val="0"/>
      </c:catAx>
      <c:valAx>
        <c:axId val="597819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78193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581E2B-E535-B045-B43C-3312BDDB5282}" type="datetimeFigureOut">
              <a:rPr lang="it-IT" smtClean="0"/>
              <a:t>18/06/2021</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9245D-5E7F-D44E-82F5-EDC4F432A4B0}" type="slidenum">
              <a:rPr lang="it-IT" smtClean="0"/>
              <a:t>‹N›</a:t>
            </a:fld>
            <a:endParaRPr lang="it-IT"/>
          </a:p>
        </p:txBody>
      </p:sp>
    </p:spTree>
    <p:extLst>
      <p:ext uri="{BB962C8B-B14F-4D97-AF65-F5344CB8AC3E}">
        <p14:creationId xmlns:p14="http://schemas.microsoft.com/office/powerpoint/2010/main" val="27750251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immagine diapositiva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614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81BF40-AD62-45EC-BDAA-AC9160A389D6}" type="slidenum">
              <a:rPr lang="it-IT" altLang="en-US" smtClean="0"/>
              <a:pPr>
                <a:spcBef>
                  <a:spcPct val="0"/>
                </a:spcBef>
              </a:pPr>
              <a:t>1</a:t>
            </a:fld>
            <a:endParaRPr lang="it-IT" altLang="en-US"/>
          </a:p>
        </p:txBody>
      </p:sp>
    </p:spTree>
    <p:extLst>
      <p:ext uri="{BB962C8B-B14F-4D97-AF65-F5344CB8AC3E}">
        <p14:creationId xmlns:p14="http://schemas.microsoft.com/office/powerpoint/2010/main" val="3745685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immagine diapositiva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a:t>Environmental policy stringency has been increasing in all OECD countries and BRIICS over the past two decades</a:t>
            </a:r>
            <a:endParaRPr lang="en-GB" altLang="it-IT"/>
          </a:p>
        </p:txBody>
      </p:sp>
      <p:sp>
        <p:nvSpPr>
          <p:cNvPr id="1741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Book Antiqua" panose="02040602050305030304" pitchFamily="18" charset="0"/>
                <a:cs typeface="Tahoma" panose="020B0604030504040204" pitchFamily="34" charset="0"/>
              </a:defRPr>
            </a:lvl1pPr>
            <a:lvl2pPr marL="742950" indent="-285750">
              <a:defRPr sz="2000" b="1">
                <a:solidFill>
                  <a:schemeClr val="tx1"/>
                </a:solidFill>
                <a:latin typeface="Book Antiqua" panose="02040602050305030304" pitchFamily="18" charset="0"/>
                <a:cs typeface="Tahoma" panose="020B0604030504040204" pitchFamily="34" charset="0"/>
              </a:defRPr>
            </a:lvl2pPr>
            <a:lvl3pPr marL="1143000" indent="-228600">
              <a:defRPr sz="2000" b="1">
                <a:solidFill>
                  <a:schemeClr val="tx1"/>
                </a:solidFill>
                <a:latin typeface="Book Antiqua" panose="02040602050305030304" pitchFamily="18" charset="0"/>
                <a:cs typeface="Tahoma" panose="020B0604030504040204" pitchFamily="34" charset="0"/>
              </a:defRPr>
            </a:lvl3pPr>
            <a:lvl4pPr marL="1600200" indent="-228600">
              <a:defRPr sz="2000" b="1">
                <a:solidFill>
                  <a:schemeClr val="tx1"/>
                </a:solidFill>
                <a:latin typeface="Book Antiqua" panose="02040602050305030304" pitchFamily="18" charset="0"/>
                <a:cs typeface="Tahoma" panose="020B0604030504040204" pitchFamily="34" charset="0"/>
              </a:defRPr>
            </a:lvl4pPr>
            <a:lvl5pPr marL="2057400" indent="-228600">
              <a:defRPr sz="2000" b="1">
                <a:solidFill>
                  <a:schemeClr val="tx1"/>
                </a:solidFill>
                <a:latin typeface="Book Antiqua" panose="02040602050305030304" pitchFamily="18" charset="0"/>
                <a:cs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Book Antiqua" panose="02040602050305030304" pitchFamily="18" charset="0"/>
                <a:cs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Book Antiqua" panose="02040602050305030304" pitchFamily="18" charset="0"/>
                <a:cs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Book Antiqua" panose="02040602050305030304" pitchFamily="18" charset="0"/>
                <a:cs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Book Antiqua" panose="02040602050305030304" pitchFamily="18" charset="0"/>
                <a:cs typeface="Tahoma" panose="020B0604030504040204" pitchFamily="34" charset="0"/>
              </a:defRPr>
            </a:lvl9pPr>
          </a:lstStyle>
          <a:p>
            <a:fld id="{855E2BFC-02AA-4ADB-AFFA-87FD540DB41F}" type="slidenum">
              <a:rPr lang="it-IT" altLang="it-IT" sz="1200" b="0" smtClean="0">
                <a:latin typeface="Calibri" panose="020F0502020204030204" pitchFamily="34" charset="0"/>
              </a:rPr>
              <a:pPr/>
              <a:t>13</a:t>
            </a:fld>
            <a:endParaRPr lang="it-IT" altLang="it-IT" sz="1200" b="0">
              <a:latin typeface="Calibri" panose="020F0502020204030204" pitchFamily="34" charset="0"/>
            </a:endParaRPr>
          </a:p>
        </p:txBody>
      </p:sp>
    </p:spTree>
    <p:extLst>
      <p:ext uri="{BB962C8B-B14F-4D97-AF65-F5344CB8AC3E}">
        <p14:creationId xmlns:p14="http://schemas.microsoft.com/office/powerpoint/2010/main" val="2993186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dirty="0"/>
          </a:p>
        </p:txBody>
      </p:sp>
      <p:sp>
        <p:nvSpPr>
          <p:cNvPr id="2253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Book Antiqua" panose="02040602050305030304" pitchFamily="18" charset="0"/>
                <a:cs typeface="Tahoma" panose="020B0604030504040204" pitchFamily="34" charset="0"/>
              </a:defRPr>
            </a:lvl1pPr>
            <a:lvl2pPr marL="742950" indent="-285750">
              <a:defRPr sz="2000" b="1">
                <a:solidFill>
                  <a:schemeClr val="tx1"/>
                </a:solidFill>
                <a:latin typeface="Book Antiqua" panose="02040602050305030304" pitchFamily="18" charset="0"/>
                <a:cs typeface="Tahoma" panose="020B0604030504040204" pitchFamily="34" charset="0"/>
              </a:defRPr>
            </a:lvl2pPr>
            <a:lvl3pPr marL="1143000" indent="-228600">
              <a:defRPr sz="2000" b="1">
                <a:solidFill>
                  <a:schemeClr val="tx1"/>
                </a:solidFill>
                <a:latin typeface="Book Antiqua" panose="02040602050305030304" pitchFamily="18" charset="0"/>
                <a:cs typeface="Tahoma" panose="020B0604030504040204" pitchFamily="34" charset="0"/>
              </a:defRPr>
            </a:lvl3pPr>
            <a:lvl4pPr marL="1600200" indent="-228600">
              <a:defRPr sz="2000" b="1">
                <a:solidFill>
                  <a:schemeClr val="tx1"/>
                </a:solidFill>
                <a:latin typeface="Book Antiqua" panose="02040602050305030304" pitchFamily="18" charset="0"/>
                <a:cs typeface="Tahoma" panose="020B0604030504040204" pitchFamily="34" charset="0"/>
              </a:defRPr>
            </a:lvl4pPr>
            <a:lvl5pPr marL="2057400" indent="-228600">
              <a:defRPr sz="2000" b="1">
                <a:solidFill>
                  <a:schemeClr val="tx1"/>
                </a:solidFill>
                <a:latin typeface="Book Antiqua" panose="02040602050305030304" pitchFamily="18" charset="0"/>
                <a:cs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Book Antiqua" panose="02040602050305030304" pitchFamily="18" charset="0"/>
                <a:cs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Book Antiqua" panose="02040602050305030304" pitchFamily="18" charset="0"/>
                <a:cs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Book Antiqua" panose="02040602050305030304" pitchFamily="18" charset="0"/>
                <a:cs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Book Antiqua" panose="02040602050305030304" pitchFamily="18" charset="0"/>
                <a:cs typeface="Tahoma" panose="020B0604030504040204" pitchFamily="34" charset="0"/>
              </a:defRPr>
            </a:lvl9pPr>
          </a:lstStyle>
          <a:p>
            <a:fld id="{DC20AFF8-C957-440C-9BC3-24DBF992282B}" type="slidenum">
              <a:rPr lang="it-IT" altLang="it-IT" sz="1200" b="0" smtClean="0">
                <a:latin typeface="Calibri" panose="020F0502020204030204" pitchFamily="34" charset="0"/>
              </a:rPr>
              <a:pPr/>
              <a:t>15</a:t>
            </a:fld>
            <a:endParaRPr lang="it-IT" altLang="it-IT" sz="1200" b="0">
              <a:latin typeface="Calibri" panose="020F0502020204030204" pitchFamily="34" charset="0"/>
            </a:endParaRPr>
          </a:p>
        </p:txBody>
      </p:sp>
    </p:spTree>
    <p:extLst>
      <p:ext uri="{BB962C8B-B14F-4D97-AF65-F5344CB8AC3E}">
        <p14:creationId xmlns:p14="http://schemas.microsoft.com/office/powerpoint/2010/main" val="2951370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74A9245D-5E7F-D44E-82F5-EDC4F432A4B0}" type="slidenum">
              <a:rPr lang="it-IT" smtClean="0"/>
              <a:t>16</a:t>
            </a:fld>
            <a:endParaRPr lang="it-IT"/>
          </a:p>
        </p:txBody>
      </p:sp>
    </p:spTree>
    <p:extLst>
      <p:ext uri="{BB962C8B-B14F-4D97-AF65-F5344CB8AC3E}">
        <p14:creationId xmlns:p14="http://schemas.microsoft.com/office/powerpoint/2010/main" val="3676628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4A9245D-5E7F-D44E-82F5-EDC4F432A4B0}" type="slidenum">
              <a:rPr lang="it-IT" smtClean="0"/>
              <a:t>19</a:t>
            </a:fld>
            <a:endParaRPr lang="it-IT"/>
          </a:p>
        </p:txBody>
      </p:sp>
    </p:spTree>
    <p:extLst>
      <p:ext uri="{BB962C8B-B14F-4D97-AF65-F5344CB8AC3E}">
        <p14:creationId xmlns:p14="http://schemas.microsoft.com/office/powerpoint/2010/main" val="907681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it-IT" dirty="0"/>
          </a:p>
        </p:txBody>
      </p:sp>
      <p:sp>
        <p:nvSpPr>
          <p:cNvPr id="3174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Book Antiqua" panose="02040602050305030304" pitchFamily="18" charset="0"/>
                <a:cs typeface="Tahoma" panose="020B0604030504040204" pitchFamily="34" charset="0"/>
              </a:defRPr>
            </a:lvl1pPr>
            <a:lvl2pPr marL="742950" indent="-285750">
              <a:defRPr sz="2000" b="1">
                <a:solidFill>
                  <a:schemeClr val="tx1"/>
                </a:solidFill>
                <a:latin typeface="Book Antiqua" panose="02040602050305030304" pitchFamily="18" charset="0"/>
                <a:cs typeface="Tahoma" panose="020B0604030504040204" pitchFamily="34" charset="0"/>
              </a:defRPr>
            </a:lvl2pPr>
            <a:lvl3pPr marL="1143000" indent="-228600">
              <a:defRPr sz="2000" b="1">
                <a:solidFill>
                  <a:schemeClr val="tx1"/>
                </a:solidFill>
                <a:latin typeface="Book Antiqua" panose="02040602050305030304" pitchFamily="18" charset="0"/>
                <a:cs typeface="Tahoma" panose="020B0604030504040204" pitchFamily="34" charset="0"/>
              </a:defRPr>
            </a:lvl3pPr>
            <a:lvl4pPr marL="1600200" indent="-228600">
              <a:defRPr sz="2000" b="1">
                <a:solidFill>
                  <a:schemeClr val="tx1"/>
                </a:solidFill>
                <a:latin typeface="Book Antiqua" panose="02040602050305030304" pitchFamily="18" charset="0"/>
                <a:cs typeface="Tahoma" panose="020B0604030504040204" pitchFamily="34" charset="0"/>
              </a:defRPr>
            </a:lvl4pPr>
            <a:lvl5pPr marL="2057400" indent="-228600">
              <a:defRPr sz="2000" b="1">
                <a:solidFill>
                  <a:schemeClr val="tx1"/>
                </a:solidFill>
                <a:latin typeface="Book Antiqua" panose="02040602050305030304" pitchFamily="18" charset="0"/>
                <a:cs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Book Antiqua" panose="02040602050305030304" pitchFamily="18" charset="0"/>
                <a:cs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Book Antiqua" panose="02040602050305030304" pitchFamily="18" charset="0"/>
                <a:cs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Book Antiqua" panose="02040602050305030304" pitchFamily="18" charset="0"/>
                <a:cs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Book Antiqua" panose="02040602050305030304" pitchFamily="18" charset="0"/>
                <a:cs typeface="Tahoma" panose="020B0604030504040204" pitchFamily="34" charset="0"/>
              </a:defRPr>
            </a:lvl9pPr>
          </a:lstStyle>
          <a:p>
            <a:fld id="{219E54AD-5FB4-4350-B8A4-4053B4A49C52}" type="slidenum">
              <a:rPr lang="it-IT" altLang="it-IT" sz="1200" b="0" smtClean="0">
                <a:latin typeface="Calibri" panose="020F0502020204030204" pitchFamily="34" charset="0"/>
              </a:rPr>
              <a:pPr/>
              <a:t>20</a:t>
            </a:fld>
            <a:endParaRPr lang="it-IT" altLang="it-IT" sz="1200" b="0">
              <a:latin typeface="Calibri" panose="020F0502020204030204" pitchFamily="34" charset="0"/>
            </a:endParaRPr>
          </a:p>
        </p:txBody>
      </p:sp>
    </p:spTree>
    <p:extLst>
      <p:ext uri="{BB962C8B-B14F-4D97-AF65-F5344CB8AC3E}">
        <p14:creationId xmlns:p14="http://schemas.microsoft.com/office/powerpoint/2010/main" val="3271149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4A9245D-5E7F-D44E-82F5-EDC4F432A4B0}" type="slidenum">
              <a:rPr lang="it-IT" smtClean="0"/>
              <a:t>5</a:t>
            </a:fld>
            <a:endParaRPr lang="it-IT"/>
          </a:p>
        </p:txBody>
      </p:sp>
    </p:spTree>
    <p:extLst>
      <p:ext uri="{BB962C8B-B14F-4D97-AF65-F5344CB8AC3E}">
        <p14:creationId xmlns:p14="http://schemas.microsoft.com/office/powerpoint/2010/main" val="1063349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immagine diapositiva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Segnaposto note 2"/>
          <p:cNvSpPr>
            <a:spLocks noGrp="1"/>
          </p:cNvSpPr>
          <p:nvPr>
            <p:ph type="body" idx="1"/>
          </p:nvPr>
        </p:nvSpPr>
        <p:spPr/>
        <p:txBody>
          <a:bodyPr>
            <a:normAutofit fontScale="77500" lnSpcReduction="20000"/>
          </a:bodyPr>
          <a:lstStyle/>
          <a:p>
            <a:pPr>
              <a:defRPr/>
            </a:pPr>
            <a:r>
              <a:rPr lang="en-US" dirty="0"/>
              <a:t>much of extant research on the impact of institutional pressures on environmental innovation focuses on domestic firms (</a:t>
            </a:r>
            <a:r>
              <a:rPr lang="en-US" dirty="0" err="1"/>
              <a:t>Berrone</a:t>
            </a:r>
            <a:r>
              <a:rPr lang="en-US" dirty="0"/>
              <a:t> et al., 2013;Kawai et al., 2018). However, by </a:t>
            </a:r>
            <a:r>
              <a:rPr lang="en-US" dirty="0" err="1"/>
              <a:t>focussing</a:t>
            </a:r>
            <a:r>
              <a:rPr lang="en-US" dirty="0"/>
              <a:t> on domestic firms, and on SMEs in </a:t>
            </a:r>
            <a:r>
              <a:rPr lang="en-US" dirty="0" err="1"/>
              <a:t>particular,extant</a:t>
            </a:r>
            <a:r>
              <a:rPr lang="en-US" dirty="0"/>
              <a:t> literature largely disregards the fact that big companies, especially MNEs, necessarily deal with a wide variety </a:t>
            </a:r>
            <a:r>
              <a:rPr lang="en-US" dirty="0" err="1"/>
              <a:t>ofcontexts</a:t>
            </a:r>
            <a:r>
              <a:rPr lang="en-US" dirty="0"/>
              <a:t> characterized by </a:t>
            </a:r>
            <a:r>
              <a:rPr lang="en-US" dirty="0" err="1"/>
              <a:t>heterogeneousenvironmental</a:t>
            </a:r>
            <a:r>
              <a:rPr lang="en-US" dirty="0"/>
              <a:t> regulations. Being exposed to different institutional contexts, MNEs are responsive to </a:t>
            </a:r>
            <a:r>
              <a:rPr lang="en-US" dirty="0" err="1"/>
              <a:t>localstakeholder</a:t>
            </a:r>
            <a:r>
              <a:rPr lang="en-US" dirty="0"/>
              <a:t> pressures and regulations not only from their home countries, but also from host countries, and are often induced to develop and adapt green technologies in response to such stimuli.</a:t>
            </a:r>
          </a:p>
          <a:p>
            <a:pPr>
              <a:defRPr/>
            </a:pPr>
            <a:r>
              <a:rPr lang="en-US" dirty="0"/>
              <a:t>Also, theoretical and empirical works showed how environmental regulation directed at a specific sector or region may exert its effect on other sectors and region</a:t>
            </a:r>
          </a:p>
          <a:p>
            <a:pPr>
              <a:defRPr/>
            </a:pPr>
            <a:endParaRPr lang="en-US" dirty="0"/>
          </a:p>
          <a:p>
            <a:pPr>
              <a:defRPr/>
            </a:pPr>
            <a:r>
              <a:rPr lang="en-US" dirty="0"/>
              <a:t>Marin-</a:t>
            </a:r>
            <a:r>
              <a:rPr lang="en-US" dirty="0" err="1"/>
              <a:t>Zanfei</a:t>
            </a:r>
            <a:r>
              <a:rPr lang="en-US" dirty="0"/>
              <a:t>:  top R&amp;D performers are more likely to offshore environment-related innovation activities in host countries characterized by stringent environmental </a:t>
            </a:r>
            <a:r>
              <a:rPr lang="en-US" dirty="0" err="1"/>
              <a:t>policies.This</a:t>
            </a:r>
            <a:r>
              <a:rPr lang="en-US" dirty="0"/>
              <a:t> reflects the multinational nature of most of these large R&amp;D performers, which are exposed to multiple institutional settings and </a:t>
            </a:r>
            <a:r>
              <a:rPr lang="en-US" dirty="0" err="1"/>
              <a:t>pressures,stimulating</a:t>
            </a:r>
            <a:r>
              <a:rPr lang="en-US" dirty="0"/>
              <a:t> them to develop green innovation. Non-</a:t>
            </a:r>
            <a:r>
              <a:rPr lang="en-US" dirty="0" err="1"/>
              <a:t>marketbased</a:t>
            </a:r>
            <a:r>
              <a:rPr lang="en-US" dirty="0"/>
              <a:t> regulatory </a:t>
            </a:r>
            <a:r>
              <a:rPr lang="en-US" dirty="0" err="1"/>
              <a:t>measuresand</a:t>
            </a:r>
            <a:r>
              <a:rPr lang="en-US" dirty="0"/>
              <a:t> R&amp;D subsidies appear to have a remarkable impact in this respect, whereas market based types of measures do not seem to have any significant effect. Top R&amp;D performers decide to locate (at least part of) their environment-related innovation activities close to the location where these technologies could be deployed profitably due to tight environmental regulations. This means that innovation offshoring is one important channel through which companies react to foreign environmental regulations. The choice to locate in proximity to the regulated possible customers (of the technology) can be motivated inter alia by two sets of reasons. On the one hand, cross-border inventive activities are a direct response to pressures from local authorities imposing stricter environmental regulation; on the other hand, they reflect a more indirect effect though local customers (i.e. regulated companies) who demand for technological solutions in line with the specificities of the 'local' regulation. </a:t>
            </a:r>
          </a:p>
          <a:p>
            <a:pPr>
              <a:defRPr/>
            </a:pPr>
            <a:endParaRPr lang="en-US" dirty="0"/>
          </a:p>
          <a:p>
            <a:pPr>
              <a:defRPr/>
            </a:pPr>
            <a:r>
              <a:rPr lang="en-US" dirty="0"/>
              <a:t>Popp 2006:</a:t>
            </a:r>
          </a:p>
          <a:p>
            <a:pPr>
              <a:defRPr/>
            </a:pPr>
            <a:r>
              <a:rPr lang="en-US" dirty="0"/>
              <a:t>investigates the international innovation and diffusion of air pollution control technologies as a consequence of the introduction of regulation to reduce air emissions of nitrogen oxides and </a:t>
            </a:r>
            <a:r>
              <a:rPr lang="en-US" dirty="0" err="1"/>
              <a:t>sulphur</a:t>
            </a:r>
            <a:r>
              <a:rPr lang="en-US" dirty="0"/>
              <a:t> dioxide in Germany, Japan and the US. His results suggest that environmental regulation triggers patenting in pollution control technologies by domestic inventors while no impact is found on patenting of foreign inventors.</a:t>
            </a:r>
          </a:p>
          <a:p>
            <a:pPr>
              <a:defRPr/>
            </a:pPr>
            <a:endParaRPr lang="en-US" dirty="0"/>
          </a:p>
          <a:p>
            <a:pPr>
              <a:defRPr/>
            </a:pPr>
            <a:r>
              <a:rPr lang="en-US" dirty="0"/>
              <a:t>Offshored patents = patents with nationality of inventors different from that of headquarter</a:t>
            </a:r>
            <a:endParaRPr lang="en-GB" dirty="0"/>
          </a:p>
        </p:txBody>
      </p:sp>
      <p:sp>
        <p:nvSpPr>
          <p:cNvPr id="1024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Book Antiqua" panose="02040602050305030304" pitchFamily="18" charset="0"/>
                <a:cs typeface="Tahoma" panose="020B0604030504040204" pitchFamily="34" charset="0"/>
              </a:defRPr>
            </a:lvl1pPr>
            <a:lvl2pPr marL="742950" indent="-285750">
              <a:defRPr sz="2000" b="1">
                <a:solidFill>
                  <a:schemeClr val="tx1"/>
                </a:solidFill>
                <a:latin typeface="Book Antiqua" panose="02040602050305030304" pitchFamily="18" charset="0"/>
                <a:cs typeface="Tahoma" panose="020B0604030504040204" pitchFamily="34" charset="0"/>
              </a:defRPr>
            </a:lvl2pPr>
            <a:lvl3pPr marL="1143000" indent="-228600">
              <a:defRPr sz="2000" b="1">
                <a:solidFill>
                  <a:schemeClr val="tx1"/>
                </a:solidFill>
                <a:latin typeface="Book Antiqua" panose="02040602050305030304" pitchFamily="18" charset="0"/>
                <a:cs typeface="Tahoma" panose="020B0604030504040204" pitchFamily="34" charset="0"/>
              </a:defRPr>
            </a:lvl3pPr>
            <a:lvl4pPr marL="1600200" indent="-228600">
              <a:defRPr sz="2000" b="1">
                <a:solidFill>
                  <a:schemeClr val="tx1"/>
                </a:solidFill>
                <a:latin typeface="Book Antiqua" panose="02040602050305030304" pitchFamily="18" charset="0"/>
                <a:cs typeface="Tahoma" panose="020B0604030504040204" pitchFamily="34" charset="0"/>
              </a:defRPr>
            </a:lvl4pPr>
            <a:lvl5pPr marL="2057400" indent="-228600">
              <a:defRPr sz="2000" b="1">
                <a:solidFill>
                  <a:schemeClr val="tx1"/>
                </a:solidFill>
                <a:latin typeface="Book Antiqua" panose="02040602050305030304" pitchFamily="18" charset="0"/>
                <a:cs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Book Antiqua" panose="02040602050305030304" pitchFamily="18" charset="0"/>
                <a:cs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Book Antiqua" panose="02040602050305030304" pitchFamily="18" charset="0"/>
                <a:cs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Book Antiqua" panose="02040602050305030304" pitchFamily="18" charset="0"/>
                <a:cs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Book Antiqua" panose="02040602050305030304" pitchFamily="18" charset="0"/>
                <a:cs typeface="Tahoma" panose="020B0604030504040204" pitchFamily="34" charset="0"/>
              </a:defRPr>
            </a:lvl9pPr>
          </a:lstStyle>
          <a:p>
            <a:fld id="{A5ABA4D6-F38F-475B-94C6-41F28AA98CD7}" type="slidenum">
              <a:rPr lang="it-IT" altLang="it-IT" sz="1200" b="0" smtClean="0">
                <a:latin typeface="Calibri" panose="020F0502020204030204" pitchFamily="34" charset="0"/>
              </a:rPr>
              <a:pPr/>
              <a:t>6</a:t>
            </a:fld>
            <a:endParaRPr lang="it-IT" altLang="it-IT" sz="1200" b="0">
              <a:latin typeface="Calibri" panose="020F0502020204030204" pitchFamily="34" charset="0"/>
            </a:endParaRPr>
          </a:p>
        </p:txBody>
      </p:sp>
    </p:spTree>
    <p:extLst>
      <p:ext uri="{BB962C8B-B14F-4D97-AF65-F5344CB8AC3E}">
        <p14:creationId xmlns:p14="http://schemas.microsoft.com/office/powerpoint/2010/main" val="3772982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immagine diapositiva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Segnaposto note 2"/>
          <p:cNvSpPr>
            <a:spLocks noGrp="1"/>
          </p:cNvSpPr>
          <p:nvPr>
            <p:ph type="body" idx="1"/>
          </p:nvPr>
        </p:nvSpPr>
        <p:spPr/>
        <p:txBody>
          <a:bodyPr>
            <a:normAutofit fontScale="77500" lnSpcReduction="20000"/>
          </a:bodyPr>
          <a:lstStyle/>
          <a:p>
            <a:pPr>
              <a:defRPr/>
            </a:pPr>
            <a:r>
              <a:rPr lang="en-US" dirty="0"/>
              <a:t>much of extant research on the impact of institutional pressures on environmental innovation focuses on domestic firms (</a:t>
            </a:r>
            <a:r>
              <a:rPr lang="en-US" dirty="0" err="1"/>
              <a:t>Berrone</a:t>
            </a:r>
            <a:r>
              <a:rPr lang="en-US" dirty="0"/>
              <a:t> et al., 2013;Kawai et al., 2018). However, by </a:t>
            </a:r>
            <a:r>
              <a:rPr lang="en-US" dirty="0" err="1"/>
              <a:t>focussing</a:t>
            </a:r>
            <a:r>
              <a:rPr lang="en-US" dirty="0"/>
              <a:t> on domestic firms, and on SMEs in </a:t>
            </a:r>
            <a:r>
              <a:rPr lang="en-US" dirty="0" err="1"/>
              <a:t>particular,extant</a:t>
            </a:r>
            <a:r>
              <a:rPr lang="en-US" dirty="0"/>
              <a:t> literature largely disregards the fact that big companies, especially MNEs, necessarily deal with a wide variety </a:t>
            </a:r>
            <a:r>
              <a:rPr lang="en-US" dirty="0" err="1"/>
              <a:t>ofcontexts</a:t>
            </a:r>
            <a:r>
              <a:rPr lang="en-US" dirty="0"/>
              <a:t> characterized by </a:t>
            </a:r>
            <a:r>
              <a:rPr lang="en-US" dirty="0" err="1"/>
              <a:t>heterogeneousenvironmental</a:t>
            </a:r>
            <a:r>
              <a:rPr lang="en-US" dirty="0"/>
              <a:t> regulations. Being exposed to different institutional contexts, MNEs are responsive to </a:t>
            </a:r>
            <a:r>
              <a:rPr lang="en-US" dirty="0" err="1"/>
              <a:t>localstakeholder</a:t>
            </a:r>
            <a:r>
              <a:rPr lang="en-US" dirty="0"/>
              <a:t> pressures and regulations not only from their home countries, but also from host countries, and are often induced to develop and adapt green technologies in response to such stimuli.</a:t>
            </a:r>
          </a:p>
          <a:p>
            <a:pPr>
              <a:defRPr/>
            </a:pPr>
            <a:r>
              <a:rPr lang="en-US" dirty="0"/>
              <a:t>Also, theoretical and empirical works showed how environmental regulation directed at a specific sector or region may exert its effect on other sectors and region</a:t>
            </a:r>
          </a:p>
          <a:p>
            <a:pPr>
              <a:defRPr/>
            </a:pPr>
            <a:endParaRPr lang="en-US" dirty="0"/>
          </a:p>
          <a:p>
            <a:pPr>
              <a:defRPr/>
            </a:pPr>
            <a:r>
              <a:rPr lang="en-US" dirty="0"/>
              <a:t>Marin-</a:t>
            </a:r>
            <a:r>
              <a:rPr lang="en-US" dirty="0" err="1"/>
              <a:t>Zanfei</a:t>
            </a:r>
            <a:r>
              <a:rPr lang="en-US" dirty="0"/>
              <a:t>:  top R&amp;D performers are more likely to offshore environment-related innovation activities in host countries characterized by stringent environmental </a:t>
            </a:r>
            <a:r>
              <a:rPr lang="en-US" dirty="0" err="1"/>
              <a:t>policies.This</a:t>
            </a:r>
            <a:r>
              <a:rPr lang="en-US" dirty="0"/>
              <a:t> reflects the multinational nature of most of these large R&amp;D performers, which are exposed to multiple institutional settings and </a:t>
            </a:r>
            <a:r>
              <a:rPr lang="en-US" dirty="0" err="1"/>
              <a:t>pressures,stimulating</a:t>
            </a:r>
            <a:r>
              <a:rPr lang="en-US" dirty="0"/>
              <a:t> them to develop green innovation. Non-</a:t>
            </a:r>
            <a:r>
              <a:rPr lang="en-US" dirty="0" err="1"/>
              <a:t>marketbased</a:t>
            </a:r>
            <a:r>
              <a:rPr lang="en-US" dirty="0"/>
              <a:t> regulatory </a:t>
            </a:r>
            <a:r>
              <a:rPr lang="en-US" dirty="0" err="1"/>
              <a:t>measuresand</a:t>
            </a:r>
            <a:r>
              <a:rPr lang="en-US" dirty="0"/>
              <a:t> R&amp;D subsidies appear to have a remarkable impact in this respect, whereas market based types of measures do not seem to have any significant effect. Top R&amp;D performers decide to locate (at least part of) their environment-related innovation activities close to the location where these technologies could be deployed profitably due to tight environmental regulations. This means that innovation offshoring is one important channel through which companies react to foreign environmental regulations. The choice to locate in proximity to the regulated possible customers (of the technology) can be motivated inter alia by two sets of reasons. On the one hand, cross-border inventive activities are a direct response to pressures from local authorities imposing stricter environmental regulation; on the other hand, they reflect a more indirect effect though local customers (i.e. regulated companies) who demand for technological solutions in line with the specificities of the 'local' regulation. </a:t>
            </a:r>
          </a:p>
          <a:p>
            <a:pPr>
              <a:defRPr/>
            </a:pPr>
            <a:endParaRPr lang="en-US" dirty="0"/>
          </a:p>
          <a:p>
            <a:pPr>
              <a:defRPr/>
            </a:pPr>
            <a:r>
              <a:rPr lang="en-US" dirty="0"/>
              <a:t>Popp 2006:</a:t>
            </a:r>
          </a:p>
          <a:p>
            <a:pPr>
              <a:defRPr/>
            </a:pPr>
            <a:r>
              <a:rPr lang="en-US" dirty="0"/>
              <a:t>investigates the international innovation and diffusion of air pollution control technologies as a consequence of the introduction of regulation to reduce air emissions of nitrogen oxides and </a:t>
            </a:r>
            <a:r>
              <a:rPr lang="en-US" dirty="0" err="1"/>
              <a:t>sulphur</a:t>
            </a:r>
            <a:r>
              <a:rPr lang="en-US" dirty="0"/>
              <a:t> dioxide in Germany, Japan and the US. His results suggest that environmental regulation triggers patenting in pollution control technologies by domestic inventors while no impact is found on patenting of foreign inventors.</a:t>
            </a:r>
          </a:p>
          <a:p>
            <a:pPr>
              <a:defRPr/>
            </a:pPr>
            <a:endParaRPr lang="en-US" dirty="0"/>
          </a:p>
          <a:p>
            <a:pPr>
              <a:defRPr/>
            </a:pPr>
            <a:r>
              <a:rPr lang="en-US" dirty="0"/>
              <a:t>Offshored patents = patents with nationality of inventors different from that of headquarter</a:t>
            </a:r>
            <a:endParaRPr lang="en-GB" dirty="0"/>
          </a:p>
        </p:txBody>
      </p:sp>
      <p:sp>
        <p:nvSpPr>
          <p:cNvPr id="1024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Book Antiqua" panose="02040602050305030304" pitchFamily="18" charset="0"/>
                <a:cs typeface="Tahoma" panose="020B0604030504040204" pitchFamily="34" charset="0"/>
              </a:defRPr>
            </a:lvl1pPr>
            <a:lvl2pPr marL="742950" indent="-285750">
              <a:defRPr sz="2000" b="1">
                <a:solidFill>
                  <a:schemeClr val="tx1"/>
                </a:solidFill>
                <a:latin typeface="Book Antiqua" panose="02040602050305030304" pitchFamily="18" charset="0"/>
                <a:cs typeface="Tahoma" panose="020B0604030504040204" pitchFamily="34" charset="0"/>
              </a:defRPr>
            </a:lvl2pPr>
            <a:lvl3pPr marL="1143000" indent="-228600">
              <a:defRPr sz="2000" b="1">
                <a:solidFill>
                  <a:schemeClr val="tx1"/>
                </a:solidFill>
                <a:latin typeface="Book Antiqua" panose="02040602050305030304" pitchFamily="18" charset="0"/>
                <a:cs typeface="Tahoma" panose="020B0604030504040204" pitchFamily="34" charset="0"/>
              </a:defRPr>
            </a:lvl3pPr>
            <a:lvl4pPr marL="1600200" indent="-228600">
              <a:defRPr sz="2000" b="1">
                <a:solidFill>
                  <a:schemeClr val="tx1"/>
                </a:solidFill>
                <a:latin typeface="Book Antiqua" panose="02040602050305030304" pitchFamily="18" charset="0"/>
                <a:cs typeface="Tahoma" panose="020B0604030504040204" pitchFamily="34" charset="0"/>
              </a:defRPr>
            </a:lvl4pPr>
            <a:lvl5pPr marL="2057400" indent="-228600">
              <a:defRPr sz="2000" b="1">
                <a:solidFill>
                  <a:schemeClr val="tx1"/>
                </a:solidFill>
                <a:latin typeface="Book Antiqua" panose="02040602050305030304" pitchFamily="18" charset="0"/>
                <a:cs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Book Antiqua" panose="02040602050305030304" pitchFamily="18" charset="0"/>
                <a:cs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Book Antiqua" panose="02040602050305030304" pitchFamily="18" charset="0"/>
                <a:cs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Book Antiqua" panose="02040602050305030304" pitchFamily="18" charset="0"/>
                <a:cs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Book Antiqua" panose="02040602050305030304" pitchFamily="18" charset="0"/>
                <a:cs typeface="Tahoma" panose="020B0604030504040204" pitchFamily="34" charset="0"/>
              </a:defRPr>
            </a:lvl9pPr>
          </a:lstStyle>
          <a:p>
            <a:fld id="{A5ABA4D6-F38F-475B-94C6-41F28AA98CD7}" type="slidenum">
              <a:rPr lang="it-IT" altLang="it-IT" sz="1200" b="0" smtClean="0">
                <a:latin typeface="Calibri" panose="020F0502020204030204" pitchFamily="34" charset="0"/>
              </a:rPr>
              <a:pPr/>
              <a:t>7</a:t>
            </a:fld>
            <a:endParaRPr lang="it-IT" altLang="it-IT" sz="1200" b="0">
              <a:latin typeface="Calibri" panose="020F0502020204030204" pitchFamily="34" charset="0"/>
            </a:endParaRPr>
          </a:p>
        </p:txBody>
      </p:sp>
    </p:spTree>
    <p:extLst>
      <p:ext uri="{BB962C8B-B14F-4D97-AF65-F5344CB8AC3E}">
        <p14:creationId xmlns:p14="http://schemas.microsoft.com/office/powerpoint/2010/main" val="1076712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immagine diapositiva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dirty="0"/>
          </a:p>
        </p:txBody>
      </p:sp>
      <p:sp>
        <p:nvSpPr>
          <p:cNvPr id="1229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Book Antiqua" panose="02040602050305030304" pitchFamily="18" charset="0"/>
                <a:cs typeface="Tahoma" panose="020B0604030504040204" pitchFamily="34" charset="0"/>
              </a:defRPr>
            </a:lvl1pPr>
            <a:lvl2pPr marL="742950" indent="-285750">
              <a:defRPr sz="2000" b="1">
                <a:solidFill>
                  <a:schemeClr val="tx1"/>
                </a:solidFill>
                <a:latin typeface="Book Antiqua" panose="02040602050305030304" pitchFamily="18" charset="0"/>
                <a:cs typeface="Tahoma" panose="020B0604030504040204" pitchFamily="34" charset="0"/>
              </a:defRPr>
            </a:lvl2pPr>
            <a:lvl3pPr marL="1143000" indent="-228600">
              <a:defRPr sz="2000" b="1">
                <a:solidFill>
                  <a:schemeClr val="tx1"/>
                </a:solidFill>
                <a:latin typeface="Book Antiqua" panose="02040602050305030304" pitchFamily="18" charset="0"/>
                <a:cs typeface="Tahoma" panose="020B0604030504040204" pitchFamily="34" charset="0"/>
              </a:defRPr>
            </a:lvl3pPr>
            <a:lvl4pPr marL="1600200" indent="-228600">
              <a:defRPr sz="2000" b="1">
                <a:solidFill>
                  <a:schemeClr val="tx1"/>
                </a:solidFill>
                <a:latin typeface="Book Antiqua" panose="02040602050305030304" pitchFamily="18" charset="0"/>
                <a:cs typeface="Tahoma" panose="020B0604030504040204" pitchFamily="34" charset="0"/>
              </a:defRPr>
            </a:lvl4pPr>
            <a:lvl5pPr marL="2057400" indent="-228600">
              <a:defRPr sz="2000" b="1">
                <a:solidFill>
                  <a:schemeClr val="tx1"/>
                </a:solidFill>
                <a:latin typeface="Book Antiqua" panose="02040602050305030304" pitchFamily="18" charset="0"/>
                <a:cs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Book Antiqua" panose="02040602050305030304" pitchFamily="18" charset="0"/>
                <a:cs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Book Antiqua" panose="02040602050305030304" pitchFamily="18" charset="0"/>
                <a:cs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Book Antiqua" panose="02040602050305030304" pitchFamily="18" charset="0"/>
                <a:cs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Book Antiqua" panose="02040602050305030304" pitchFamily="18" charset="0"/>
                <a:cs typeface="Tahoma" panose="020B0604030504040204" pitchFamily="34" charset="0"/>
              </a:defRPr>
            </a:lvl9pPr>
          </a:lstStyle>
          <a:p>
            <a:fld id="{45BE873E-CF34-4DB3-AB96-1F78C00BB553}" type="slidenum">
              <a:rPr lang="it-IT" altLang="it-IT" sz="1200" b="0" smtClean="0">
                <a:latin typeface="Calibri" panose="020F0502020204030204" pitchFamily="34" charset="0"/>
              </a:rPr>
              <a:pPr/>
              <a:t>8</a:t>
            </a:fld>
            <a:endParaRPr lang="it-IT" altLang="it-IT" sz="1200" b="0">
              <a:latin typeface="Calibri" panose="020F0502020204030204" pitchFamily="34" charset="0"/>
            </a:endParaRPr>
          </a:p>
        </p:txBody>
      </p:sp>
    </p:spTree>
    <p:extLst>
      <p:ext uri="{BB962C8B-B14F-4D97-AF65-F5344CB8AC3E}">
        <p14:creationId xmlns:p14="http://schemas.microsoft.com/office/powerpoint/2010/main" val="2966917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4A9245D-5E7F-D44E-82F5-EDC4F432A4B0}" type="slidenum">
              <a:rPr lang="it-IT" smtClean="0"/>
              <a:t>9</a:t>
            </a:fld>
            <a:endParaRPr lang="it-IT"/>
          </a:p>
        </p:txBody>
      </p:sp>
    </p:spTree>
    <p:extLst>
      <p:ext uri="{BB962C8B-B14F-4D97-AF65-F5344CB8AC3E}">
        <p14:creationId xmlns:p14="http://schemas.microsoft.com/office/powerpoint/2010/main" val="1436571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dirty="0"/>
          </a:p>
        </p:txBody>
      </p:sp>
      <p:sp>
        <p:nvSpPr>
          <p:cNvPr id="2253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Book Antiqua" panose="02040602050305030304" pitchFamily="18" charset="0"/>
                <a:cs typeface="Tahoma" panose="020B0604030504040204" pitchFamily="34" charset="0"/>
              </a:defRPr>
            </a:lvl1pPr>
            <a:lvl2pPr marL="742950" indent="-285750">
              <a:defRPr sz="2000" b="1">
                <a:solidFill>
                  <a:schemeClr val="tx1"/>
                </a:solidFill>
                <a:latin typeface="Book Antiqua" panose="02040602050305030304" pitchFamily="18" charset="0"/>
                <a:cs typeface="Tahoma" panose="020B0604030504040204" pitchFamily="34" charset="0"/>
              </a:defRPr>
            </a:lvl2pPr>
            <a:lvl3pPr marL="1143000" indent="-228600">
              <a:defRPr sz="2000" b="1">
                <a:solidFill>
                  <a:schemeClr val="tx1"/>
                </a:solidFill>
                <a:latin typeface="Book Antiqua" panose="02040602050305030304" pitchFamily="18" charset="0"/>
                <a:cs typeface="Tahoma" panose="020B0604030504040204" pitchFamily="34" charset="0"/>
              </a:defRPr>
            </a:lvl3pPr>
            <a:lvl4pPr marL="1600200" indent="-228600">
              <a:defRPr sz="2000" b="1">
                <a:solidFill>
                  <a:schemeClr val="tx1"/>
                </a:solidFill>
                <a:latin typeface="Book Antiqua" panose="02040602050305030304" pitchFamily="18" charset="0"/>
                <a:cs typeface="Tahoma" panose="020B0604030504040204" pitchFamily="34" charset="0"/>
              </a:defRPr>
            </a:lvl4pPr>
            <a:lvl5pPr marL="2057400" indent="-228600">
              <a:defRPr sz="2000" b="1">
                <a:solidFill>
                  <a:schemeClr val="tx1"/>
                </a:solidFill>
                <a:latin typeface="Book Antiqua" panose="02040602050305030304" pitchFamily="18" charset="0"/>
                <a:cs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Book Antiqua" panose="02040602050305030304" pitchFamily="18" charset="0"/>
                <a:cs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Book Antiqua" panose="02040602050305030304" pitchFamily="18" charset="0"/>
                <a:cs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Book Antiqua" panose="02040602050305030304" pitchFamily="18" charset="0"/>
                <a:cs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Book Antiqua" panose="02040602050305030304" pitchFamily="18" charset="0"/>
                <a:cs typeface="Tahoma" panose="020B0604030504040204" pitchFamily="34" charset="0"/>
              </a:defRPr>
            </a:lvl9pPr>
          </a:lstStyle>
          <a:p>
            <a:fld id="{DC20AFF8-C957-440C-9BC3-24DBF992282B}" type="slidenum">
              <a:rPr lang="it-IT" altLang="it-IT" sz="1200" b="0" smtClean="0">
                <a:latin typeface="Calibri" panose="020F0502020204030204" pitchFamily="34" charset="0"/>
              </a:rPr>
              <a:pPr/>
              <a:t>10</a:t>
            </a:fld>
            <a:endParaRPr lang="it-IT" altLang="it-IT" sz="1200" b="0">
              <a:latin typeface="Calibri" panose="020F0502020204030204" pitchFamily="34" charset="0"/>
            </a:endParaRPr>
          </a:p>
        </p:txBody>
      </p:sp>
    </p:spTree>
    <p:extLst>
      <p:ext uri="{BB962C8B-B14F-4D97-AF65-F5344CB8AC3E}">
        <p14:creationId xmlns:p14="http://schemas.microsoft.com/office/powerpoint/2010/main" val="606807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it-IT"/>
              <a:t>Mean growth rates over the whole period 1995-2014</a:t>
            </a:r>
          </a:p>
          <a:p>
            <a:r>
              <a:rPr lang="en-GB" altLang="it-IT"/>
              <a:t>In ENE much larger in the EU (particularly focused on ENE within ENV): grate is almost 5 times larger than in total patenting (Briics and US about 3 times)</a:t>
            </a:r>
          </a:p>
        </p:txBody>
      </p:sp>
      <p:sp>
        <p:nvSpPr>
          <p:cNvPr id="2458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Book Antiqua" panose="02040602050305030304" pitchFamily="18" charset="0"/>
                <a:cs typeface="Tahoma" panose="020B0604030504040204" pitchFamily="34" charset="0"/>
              </a:defRPr>
            </a:lvl1pPr>
            <a:lvl2pPr marL="742950" indent="-285750">
              <a:defRPr sz="2000" b="1">
                <a:solidFill>
                  <a:schemeClr val="tx1"/>
                </a:solidFill>
                <a:latin typeface="Book Antiqua" panose="02040602050305030304" pitchFamily="18" charset="0"/>
                <a:cs typeface="Tahoma" panose="020B0604030504040204" pitchFamily="34" charset="0"/>
              </a:defRPr>
            </a:lvl2pPr>
            <a:lvl3pPr marL="1143000" indent="-228600">
              <a:defRPr sz="2000" b="1">
                <a:solidFill>
                  <a:schemeClr val="tx1"/>
                </a:solidFill>
                <a:latin typeface="Book Antiqua" panose="02040602050305030304" pitchFamily="18" charset="0"/>
                <a:cs typeface="Tahoma" panose="020B0604030504040204" pitchFamily="34" charset="0"/>
              </a:defRPr>
            </a:lvl3pPr>
            <a:lvl4pPr marL="1600200" indent="-228600">
              <a:defRPr sz="2000" b="1">
                <a:solidFill>
                  <a:schemeClr val="tx1"/>
                </a:solidFill>
                <a:latin typeface="Book Antiqua" panose="02040602050305030304" pitchFamily="18" charset="0"/>
                <a:cs typeface="Tahoma" panose="020B0604030504040204" pitchFamily="34" charset="0"/>
              </a:defRPr>
            </a:lvl4pPr>
            <a:lvl5pPr marL="2057400" indent="-228600">
              <a:defRPr sz="2000" b="1">
                <a:solidFill>
                  <a:schemeClr val="tx1"/>
                </a:solidFill>
                <a:latin typeface="Book Antiqua" panose="02040602050305030304" pitchFamily="18" charset="0"/>
                <a:cs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Book Antiqua" panose="02040602050305030304" pitchFamily="18" charset="0"/>
                <a:cs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Book Antiqua" panose="02040602050305030304" pitchFamily="18" charset="0"/>
                <a:cs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Book Antiqua" panose="02040602050305030304" pitchFamily="18" charset="0"/>
                <a:cs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Book Antiqua" panose="02040602050305030304" pitchFamily="18" charset="0"/>
                <a:cs typeface="Tahoma" panose="020B0604030504040204" pitchFamily="34" charset="0"/>
              </a:defRPr>
            </a:lvl9pPr>
          </a:lstStyle>
          <a:p>
            <a:fld id="{A0AAF9F1-72A2-4F15-BC9D-8A0599CDEB13}" type="slidenum">
              <a:rPr lang="it-IT" altLang="it-IT" sz="1200" b="0" smtClean="0">
                <a:latin typeface="Calibri" panose="020F0502020204030204" pitchFamily="34" charset="0"/>
              </a:rPr>
              <a:pPr/>
              <a:t>11</a:t>
            </a:fld>
            <a:endParaRPr lang="it-IT" altLang="it-IT" sz="1200" b="0">
              <a:latin typeface="Calibri" panose="020F0502020204030204" pitchFamily="34" charset="0"/>
            </a:endParaRPr>
          </a:p>
        </p:txBody>
      </p:sp>
    </p:spTree>
    <p:extLst>
      <p:ext uri="{BB962C8B-B14F-4D97-AF65-F5344CB8AC3E}">
        <p14:creationId xmlns:p14="http://schemas.microsoft.com/office/powerpoint/2010/main" val="3064123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immagine diapositiva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it-IT" dirty="0" err="1"/>
              <a:t>Briics</a:t>
            </a:r>
            <a:r>
              <a:rPr lang="en-GB" altLang="it-IT" dirty="0"/>
              <a:t> collaborate mostly with </a:t>
            </a:r>
            <a:r>
              <a:rPr lang="en-GB" altLang="it-IT" b="0" dirty="0"/>
              <a:t>US (although less so in ENE recently – see KR)</a:t>
            </a:r>
          </a:p>
          <a:p>
            <a:r>
              <a:rPr lang="en-GB" altLang="it-IT" b="0" dirty="0"/>
              <a:t>US increases its collaboration with BRIICS by a lot, while it reduces it with EU (less so in ENE); </a:t>
            </a:r>
          </a:p>
          <a:p>
            <a:r>
              <a:rPr lang="en-GB" altLang="it-IT" b="0" dirty="0"/>
              <a:t>EU mostly with itself</a:t>
            </a:r>
          </a:p>
        </p:txBody>
      </p:sp>
      <p:sp>
        <p:nvSpPr>
          <p:cNvPr id="2662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Book Antiqua" panose="02040602050305030304" pitchFamily="18" charset="0"/>
                <a:cs typeface="Tahoma" panose="020B0604030504040204" pitchFamily="34" charset="0"/>
              </a:defRPr>
            </a:lvl1pPr>
            <a:lvl2pPr marL="742950" indent="-285750">
              <a:defRPr sz="2000" b="1">
                <a:solidFill>
                  <a:schemeClr val="tx1"/>
                </a:solidFill>
                <a:latin typeface="Book Antiqua" panose="02040602050305030304" pitchFamily="18" charset="0"/>
                <a:cs typeface="Tahoma" panose="020B0604030504040204" pitchFamily="34" charset="0"/>
              </a:defRPr>
            </a:lvl2pPr>
            <a:lvl3pPr marL="1143000" indent="-228600">
              <a:defRPr sz="2000" b="1">
                <a:solidFill>
                  <a:schemeClr val="tx1"/>
                </a:solidFill>
                <a:latin typeface="Book Antiqua" panose="02040602050305030304" pitchFamily="18" charset="0"/>
                <a:cs typeface="Tahoma" panose="020B0604030504040204" pitchFamily="34" charset="0"/>
              </a:defRPr>
            </a:lvl3pPr>
            <a:lvl4pPr marL="1600200" indent="-228600">
              <a:defRPr sz="2000" b="1">
                <a:solidFill>
                  <a:schemeClr val="tx1"/>
                </a:solidFill>
                <a:latin typeface="Book Antiqua" panose="02040602050305030304" pitchFamily="18" charset="0"/>
                <a:cs typeface="Tahoma" panose="020B0604030504040204" pitchFamily="34" charset="0"/>
              </a:defRPr>
            </a:lvl4pPr>
            <a:lvl5pPr marL="2057400" indent="-228600">
              <a:defRPr sz="2000" b="1">
                <a:solidFill>
                  <a:schemeClr val="tx1"/>
                </a:solidFill>
                <a:latin typeface="Book Antiqua" panose="02040602050305030304" pitchFamily="18" charset="0"/>
                <a:cs typeface="Tahoma" panose="020B0604030504040204" pitchFamily="34" charset="0"/>
              </a:defRPr>
            </a:lvl5pPr>
            <a:lvl6pPr marL="2514600" indent="-228600" eaLnBrk="0" fontAlgn="base" hangingPunct="0">
              <a:spcBef>
                <a:spcPct val="0"/>
              </a:spcBef>
              <a:spcAft>
                <a:spcPct val="0"/>
              </a:spcAft>
              <a:defRPr sz="2000" b="1">
                <a:solidFill>
                  <a:schemeClr val="tx1"/>
                </a:solidFill>
                <a:latin typeface="Book Antiqua" panose="02040602050305030304" pitchFamily="18" charset="0"/>
                <a:cs typeface="Tahoma" panose="020B0604030504040204" pitchFamily="34" charset="0"/>
              </a:defRPr>
            </a:lvl6pPr>
            <a:lvl7pPr marL="2971800" indent="-228600" eaLnBrk="0" fontAlgn="base" hangingPunct="0">
              <a:spcBef>
                <a:spcPct val="0"/>
              </a:spcBef>
              <a:spcAft>
                <a:spcPct val="0"/>
              </a:spcAft>
              <a:defRPr sz="2000" b="1">
                <a:solidFill>
                  <a:schemeClr val="tx1"/>
                </a:solidFill>
                <a:latin typeface="Book Antiqua" panose="02040602050305030304" pitchFamily="18" charset="0"/>
                <a:cs typeface="Tahoma" panose="020B0604030504040204" pitchFamily="34" charset="0"/>
              </a:defRPr>
            </a:lvl7pPr>
            <a:lvl8pPr marL="3429000" indent="-228600" eaLnBrk="0" fontAlgn="base" hangingPunct="0">
              <a:spcBef>
                <a:spcPct val="0"/>
              </a:spcBef>
              <a:spcAft>
                <a:spcPct val="0"/>
              </a:spcAft>
              <a:defRPr sz="2000" b="1">
                <a:solidFill>
                  <a:schemeClr val="tx1"/>
                </a:solidFill>
                <a:latin typeface="Book Antiqua" panose="02040602050305030304" pitchFamily="18" charset="0"/>
                <a:cs typeface="Tahoma" panose="020B0604030504040204" pitchFamily="34" charset="0"/>
              </a:defRPr>
            </a:lvl8pPr>
            <a:lvl9pPr marL="3886200" indent="-228600" eaLnBrk="0" fontAlgn="base" hangingPunct="0">
              <a:spcBef>
                <a:spcPct val="0"/>
              </a:spcBef>
              <a:spcAft>
                <a:spcPct val="0"/>
              </a:spcAft>
              <a:defRPr sz="2000" b="1">
                <a:solidFill>
                  <a:schemeClr val="tx1"/>
                </a:solidFill>
                <a:latin typeface="Book Antiqua" panose="02040602050305030304" pitchFamily="18" charset="0"/>
                <a:cs typeface="Tahoma" panose="020B0604030504040204" pitchFamily="34" charset="0"/>
              </a:defRPr>
            </a:lvl9pPr>
          </a:lstStyle>
          <a:p>
            <a:fld id="{4450E967-3F4F-4216-B62C-E670435C6B65}" type="slidenum">
              <a:rPr lang="it-IT" altLang="it-IT" sz="1200" b="0" smtClean="0">
                <a:latin typeface="Calibri" panose="020F0502020204030204" pitchFamily="34" charset="0"/>
              </a:rPr>
              <a:pPr/>
              <a:t>12</a:t>
            </a:fld>
            <a:endParaRPr lang="it-IT" altLang="it-IT" sz="1200" b="0">
              <a:latin typeface="Calibri" panose="020F0502020204030204" pitchFamily="34" charset="0"/>
            </a:endParaRPr>
          </a:p>
        </p:txBody>
      </p:sp>
    </p:spTree>
    <p:extLst>
      <p:ext uri="{BB962C8B-B14F-4D97-AF65-F5344CB8AC3E}">
        <p14:creationId xmlns:p14="http://schemas.microsoft.com/office/powerpoint/2010/main" val="7150704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Archivio/Archivio_Graphicamente/BOCCONI/REBRANDING%202017/LOGHI%202017/BRAND%20NAME/PNG/BRAND%20NAME_White.png"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file://localhost/Users/NewZealand/Desktop/Loghi%20Bocconi-Rebranding%202017_completi/SUB-BRAND/DIPARTIMENTI/MANAGEMENT%20AND%20TECNOLOGY/ENG/PNG/Dipart-MANAGEMENT%20E%20TECNOLOGIA_logo_ENG_White.png"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MANAGEMENT%20AND%20TECNOLOGY/ENG/PNG/Dipart-MANAGEMENT%20E%20TECNOLOGIA_logo_ENG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file://localhost/Volumes/Macintosh%20HD/Users/Valentina/Documents/%E2%80%A2%20vale_IN%20CORSO%20%E2%80%A2/BOCCONI%20Rebranding%202017/3-PPT/progetto/img/4-3/Quote.png"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MANAGEMENT%20AND%20TECNOLOGY/ENG/PNG/Dipart-MANAGEMENT%20E%20TECNOLOGIA_logo_ENG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MANAGEMENT%20AND%20TECNOLOGY/ENG/PNG/Dipart-MANAGEMENT%20E%20TECNOLOGIA_logo_ENG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MANAGEMENT%20AND%20TECNOLOGY/ENG/PNG/Dipart-MANAGEMENT%20E%20TECNOLOGIA_logo_ENG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MANAGEMENT%20AND%20TECNOLOGY/ENG/PNG/Dipart-MANAGEMENT%20E%20TECNOLOGIA_logo_ENG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MANAGEMENT%20AND%20TECNOLOGY/ENG/PNG/Dipart-MANAGEMENT%20E%20TECNOLOGIA_logo_ENG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MANAGEMENT%20AND%20TECNOLOGY/ENG/PNG/Dipart-MANAGEMENT%20E%20TECNOLOGIA_logo_ENG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MANAGEMENT%20AND%20TECNOLOGY/ENG/PNG/Dipart-MANAGEMENT%20E%20TECNOLOGIA_logo_ENG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MANAGEMENT%20AND%20TECNOLOGY/ENG/PNG/Dipart-MANAGEMENT%20E%20TECNOLOGIA_logo_ENG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file://localhost/Volumes/Macintosh%20HD/Users/Valentina/Documents/%E2%80%A2%20vale_IN%20CORSO%20%E2%80%A2/BOCCONI%20PPT%2010aprile/img/IMG_3408.jpg" TargetMode="External"/><Relationship Id="rId7" Type="http://schemas.openxmlformats.org/officeDocument/2006/relationships/image" Target="file://localhost/Volumes/Archivio/Archivio_Graphicamente/BOCCONI/REBRANDING%202017/LOGHI%202017/BRAND%20NAME/PNG/BRAND%20NAME_White.png" TargetMode="External"/><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file://localhost/Volumes/Macintosh%20HD/Users/Valentina/Documents/%E2%80%A2%20vale_IN%20CORSO%20%E2%80%A2/BOCCONI%20PPT%2010aprile/img/sfondo-Bocconi_RGB.jpg" TargetMode="External"/><Relationship Id="rId4" Type="http://schemas.openxmlformats.org/officeDocument/2006/relationships/image" Target="../media/image4.jpg"/><Relationship Id="rId9" Type="http://schemas.openxmlformats.org/officeDocument/2006/relationships/image" Target="file://localhost/Users/NewZealand/Desktop/Loghi%20Bocconi-Rebranding%202017_completi/SUB-BRAND/DIPARTIMENTI/MANAGEMENT%20AND%20TECNOLOGY/ENG/PNG/Dipart-MANAGEMENT%20E%20TECNOLOGIA_logo_ENG_White.png" TargetMode="External"/></Relationships>
</file>

<file path=ppt/slideLayouts/_rels/slideLayout20.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MANAGEMENT%20AND%20TECNOLOGY/ENG/PNG/Dipart-MANAGEMENT%20E%20TECNOLOGIA_logo_ENG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MANAGEMENT%20AND%20TECNOLOGY/ENG/PNG/Dipart-MANAGEMENT%20E%20TECNOLOGIA_logo_ENG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MANAGEMENT%20AND%20TECNOLOGY/ENG/PNG/Dipart-MANAGEMENT%20E%20TECNOLOGIA_logo_ENG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MANAGEMENT%20AND%20TECNOLOGY/ENG/PNG/Dipart-MANAGEMENT%20E%20TECNOLOGIA_logo_ENG_White.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Volumes/Archivio/Archivio_Graphicamente/BOCCONI/REBRANDING%202017/LOGHI%202017/BRAND%20NAME/PNG/BRAND%20NAME_RGB_pos.png" TargetMode="External"/><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file://localhost/Users/NewZealand/Desktop/Loghi%20Bocconi-Rebranding%202017_completi/SUB-BRAND/DIPARTIMENTI/MANAGEMENT%20AND%20TECNOLOGY/ENG/PNG/Dipart-MANAGEMENT%20E%20TECNOLOGIA_logo_ENG_RGB_pos.png" TargetMode="Externa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MANAGEMENT%20AND%20TECNOLOGY/ENG/PNG/Dipart-MANAGEMENT%20E%20TECNOLOGIA_logo_ENG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MANAGEMENT%20AND%20TECNOLOGY/ENG/PNG/Dipart-MANAGEMENT%20E%20TECNOLOGIA_logo_ENG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MANAGEMENT%20AND%20TECNOLOGY/ENG/PNG/Dipart-MANAGEMENT%20E%20TECNOLOGIA_logo_ENG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MANAGEMENT%20AND%20TECNOLOGY/ENG/PNG/Dipart-MANAGEMENT%20E%20TECNOLOGIA_logo_ENG_White.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MANAGEMENT%20AND%20TECNOLOGY/ENG/PNG/Dipart-MANAGEMENT%20E%20TECNOLOGIA_logo_ENG_White.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
    <p:bg>
      <p:bgPr>
        <a:gradFill flip="none" rotWithShape="1">
          <a:gsLst>
            <a:gs pos="28000">
              <a:schemeClr val="tx2"/>
            </a:gs>
            <a:gs pos="100000">
              <a:schemeClr val="tx2">
                <a:lumMod val="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95363" y="2282205"/>
            <a:ext cx="7772400" cy="347531"/>
          </a:xfrm>
        </p:spPr>
        <p:txBody>
          <a:bodyPr lIns="0" tIns="0" rIns="0" bIns="0" anchor="b" anchorCtr="0">
            <a:spAutoFit/>
          </a:bodyPr>
          <a:lstStyle>
            <a:lvl1pPr algn="r">
              <a:lnSpc>
                <a:spcPts val="2700"/>
              </a:lnSpc>
              <a:defRPr sz="2300" b="1" i="0" cap="all" spc="100">
                <a:solidFill>
                  <a:schemeClr val="bg1"/>
                </a:solidFill>
                <a:latin typeface="Open Sans"/>
                <a:cs typeface="Open Sans"/>
              </a:defRPr>
            </a:lvl1pPr>
          </a:lstStyle>
          <a:p>
            <a:r>
              <a:rPr lang="en-US" dirty="0"/>
              <a:t>Click to edit Master title style</a:t>
            </a:r>
          </a:p>
        </p:txBody>
      </p:sp>
      <p:sp>
        <p:nvSpPr>
          <p:cNvPr id="3" name="Subtitle 2"/>
          <p:cNvSpPr>
            <a:spLocks noGrp="1"/>
          </p:cNvSpPr>
          <p:nvPr>
            <p:ph type="subTitle" idx="1"/>
          </p:nvPr>
        </p:nvSpPr>
        <p:spPr>
          <a:xfrm>
            <a:off x="2366963" y="2776152"/>
            <a:ext cx="6400800" cy="246221"/>
          </a:xfrm>
        </p:spPr>
        <p:txBody>
          <a:bodyPr lIns="0" tIns="0" rIns="0" bIns="0">
            <a:spAutoFit/>
          </a:bodyPr>
          <a:lstStyle>
            <a:lvl1pPr marL="0" indent="0" algn="r">
              <a:buNone/>
              <a:defRPr sz="1600" b="0" i="0">
                <a:solidFill>
                  <a:srgbClr val="FFFFFF"/>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cover-brandname.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150291" y="-168832"/>
            <a:ext cx="3478963" cy="1580927"/>
          </a:xfrm>
          <a:prstGeom prst="rect">
            <a:avLst/>
          </a:prstGeom>
        </p:spPr>
      </p:pic>
      <p:pic>
        <p:nvPicPr>
          <p:cNvPr id="6" name="masterbrand.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138545" y="4177043"/>
            <a:ext cx="1449799" cy="838800"/>
          </a:xfrm>
          <a:prstGeom prst="rect">
            <a:avLst/>
          </a:prstGeom>
        </p:spPr>
      </p:pic>
    </p:spTree>
    <p:extLst>
      <p:ext uri="{BB962C8B-B14F-4D97-AF65-F5344CB8AC3E}">
        <p14:creationId xmlns:p14="http://schemas.microsoft.com/office/powerpoint/2010/main" val="172835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ivider Picture">
    <p:spTree>
      <p:nvGrpSpPr>
        <p:cNvPr id="1" name=""/>
        <p:cNvGrpSpPr/>
        <p:nvPr/>
      </p:nvGrpSpPr>
      <p:grpSpPr>
        <a:xfrm>
          <a:off x="0" y="0"/>
          <a:ext cx="0" cy="0"/>
          <a:chOff x="0" y="0"/>
          <a:chExt cx="0" cy="0"/>
        </a:xfrm>
      </p:grpSpPr>
      <p:sp>
        <p:nvSpPr>
          <p:cNvPr id="5" name="Segnaposto immagine 4"/>
          <p:cNvSpPr>
            <a:spLocks noGrp="1"/>
          </p:cNvSpPr>
          <p:nvPr>
            <p:ph type="pic" sz="quarter" idx="10"/>
          </p:nvPr>
        </p:nvSpPr>
        <p:spPr>
          <a:xfrm>
            <a:off x="0" y="0"/>
            <a:ext cx="9144000" cy="4126707"/>
          </a:xfrm>
          <a:solidFill>
            <a:schemeClr val="bg1">
              <a:lumMod val="85000"/>
            </a:schemeClr>
          </a:solidFill>
        </p:spPr>
        <p:txBody>
          <a:bodyPr/>
          <a:lstStyle/>
          <a:p>
            <a:endParaRPr lang="it-IT" dirty="0"/>
          </a:p>
        </p:txBody>
      </p:sp>
      <p:sp>
        <p:nvSpPr>
          <p:cNvPr id="2" name="Title 1"/>
          <p:cNvSpPr>
            <a:spLocks noGrp="1"/>
          </p:cNvSpPr>
          <p:nvPr>
            <p:ph type="title"/>
          </p:nvPr>
        </p:nvSpPr>
        <p:spPr>
          <a:xfrm>
            <a:off x="996423" y="2281761"/>
            <a:ext cx="7772400" cy="353943"/>
          </a:xfrm>
        </p:spPr>
        <p:txBody>
          <a:bodyPr anchor="t"/>
          <a:lstStyle>
            <a:lvl1pPr algn="r">
              <a:defRPr sz="2300" b="1" cap="all" spc="100">
                <a:solidFill>
                  <a:srgbClr val="0046AD"/>
                </a:solidFill>
              </a:defRPr>
            </a:lvl1pPr>
          </a:lstStyle>
          <a:p>
            <a:r>
              <a:rPr lang="en-US" dirty="0"/>
              <a:t>Click to edit Master title style</a:t>
            </a:r>
          </a:p>
        </p:txBody>
      </p:sp>
      <p:sp>
        <p:nvSpPr>
          <p:cNvPr id="3" name="Text Placeholder 2"/>
          <p:cNvSpPr>
            <a:spLocks noGrp="1"/>
          </p:cNvSpPr>
          <p:nvPr>
            <p:ph type="body" idx="1" hasCustomPrompt="1"/>
          </p:nvPr>
        </p:nvSpPr>
        <p:spPr>
          <a:xfrm>
            <a:off x="995363" y="1036150"/>
            <a:ext cx="7772400" cy="1231106"/>
          </a:xfrm>
        </p:spPr>
        <p:txBody>
          <a:bodyPr lIns="0" tIns="0" rIns="0" bIns="0" anchor="b" anchorCtr="0">
            <a:spAutoFit/>
          </a:bodyPr>
          <a:lstStyle>
            <a:lvl1pPr marL="0" indent="0" algn="r">
              <a:buNone/>
              <a:defRPr sz="8000">
                <a:solidFill>
                  <a:srgbClr val="0046AD"/>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0.0</a:t>
            </a:r>
          </a:p>
        </p:txBody>
      </p:sp>
      <p:pic>
        <p:nvPicPr>
          <p:cNvPr id="6" name="masterbrand.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136800" y="4177043"/>
            <a:ext cx="1449799" cy="838800"/>
          </a:xfrm>
          <a:prstGeom prst="rect">
            <a:avLst/>
          </a:prstGeom>
        </p:spPr>
      </p:pic>
    </p:spTree>
    <p:extLst>
      <p:ext uri="{BB962C8B-B14F-4D97-AF65-F5344CB8AC3E}">
        <p14:creationId xmlns:p14="http://schemas.microsoft.com/office/powerpoint/2010/main" val="3398768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Rettangolo 3"/>
          <p:cNvSpPr/>
          <p:nvPr userDrawn="1"/>
        </p:nvSpPr>
        <p:spPr>
          <a:xfrm>
            <a:off x="361949" y="354013"/>
            <a:ext cx="8412163" cy="4549775"/>
          </a:xfrm>
          <a:prstGeom prst="rect">
            <a:avLst/>
          </a:prstGeom>
          <a:solidFill>
            <a:srgbClr val="0065F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6" name="Quote.png" descr="/Volumes/Macintosh HD/Users/Valentina/Documents/• vale_IN CORSO •/BOCCONI Rebranding 2017/3-PPT/progetto/img/4-3/Quote.png"/>
          <p:cNvPicPr>
            <a:picLocks noChangeAspect="1"/>
          </p:cNvPicPr>
          <p:nvPr userDrawn="1"/>
        </p:nvPicPr>
        <p:blipFill>
          <a:blip r:embed="rId2" r:link="rId3">
            <a:alphaModFix amt="49000"/>
            <a:extLst>
              <a:ext uri="{28A0092B-C50C-407E-A947-70E740481C1C}">
                <a14:useLocalDpi xmlns:a14="http://schemas.microsoft.com/office/drawing/2010/main" val="0"/>
              </a:ext>
            </a:extLst>
          </a:blip>
          <a:stretch>
            <a:fillRect/>
          </a:stretch>
        </p:blipFill>
        <p:spPr>
          <a:xfrm>
            <a:off x="-93140" y="-158757"/>
            <a:ext cx="5735574" cy="4736592"/>
          </a:xfrm>
          <a:prstGeom prst="rect">
            <a:avLst/>
          </a:prstGeom>
        </p:spPr>
      </p:pic>
      <p:sp>
        <p:nvSpPr>
          <p:cNvPr id="2" name="Title 1"/>
          <p:cNvSpPr>
            <a:spLocks noGrp="1"/>
          </p:cNvSpPr>
          <p:nvPr>
            <p:ph type="title" hasCustomPrompt="1"/>
          </p:nvPr>
        </p:nvSpPr>
        <p:spPr>
          <a:xfrm>
            <a:off x="708025" y="2523058"/>
            <a:ext cx="4475427" cy="403529"/>
          </a:xfrm>
        </p:spPr>
        <p:txBody>
          <a:bodyPr anchor="t"/>
          <a:lstStyle>
            <a:lvl1pPr algn="l">
              <a:lnSpc>
                <a:spcPts val="3200"/>
              </a:lnSpc>
              <a:defRPr sz="2400" b="0" cap="none" spc="0">
                <a:solidFill>
                  <a:schemeClr val="bg1"/>
                </a:solidFill>
                <a:latin typeface="Roboto Slab Light"/>
                <a:cs typeface="Roboto Slab Light"/>
              </a:defRPr>
            </a:lvl1pPr>
          </a:lstStyle>
          <a:p>
            <a:r>
              <a:rPr lang="en-US" dirty="0"/>
              <a:t>Click to edit master title style</a:t>
            </a:r>
          </a:p>
        </p:txBody>
      </p:sp>
      <p:sp>
        <p:nvSpPr>
          <p:cNvPr id="3" name="Text Placeholder 2"/>
          <p:cNvSpPr>
            <a:spLocks noGrp="1"/>
          </p:cNvSpPr>
          <p:nvPr>
            <p:ph type="body" idx="1" hasCustomPrompt="1"/>
          </p:nvPr>
        </p:nvSpPr>
        <p:spPr>
          <a:xfrm>
            <a:off x="861748" y="3492502"/>
            <a:ext cx="4321704" cy="184666"/>
          </a:xfrm>
        </p:spPr>
        <p:txBody>
          <a:bodyPr wrap="square" lIns="0" tIns="0" rIns="0" bIns="0" anchor="b" anchorCtr="0">
            <a:spAutoFit/>
          </a:bodyPr>
          <a:lstStyle>
            <a:lvl1pPr marL="0" indent="0" algn="r">
              <a:buNone/>
              <a:defRPr sz="1200" baseline="0">
                <a:solidFill>
                  <a:srgbClr val="FFFFFF"/>
                </a:solidFill>
                <a:latin typeface="Open Sans"/>
                <a:cs typeface="Open San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AUTHOR | NAME SURNAME</a:t>
            </a:r>
          </a:p>
        </p:txBody>
      </p:sp>
    </p:spTree>
    <p:extLst>
      <p:ext uri="{BB962C8B-B14F-4D97-AF65-F5344CB8AC3E}">
        <p14:creationId xmlns:p14="http://schemas.microsoft.com/office/powerpoint/2010/main" val="1353718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12791" y="568715"/>
            <a:ext cx="3215745" cy="538609"/>
          </a:xfrm>
        </p:spPr>
        <p:txBody>
          <a:bodyPr/>
          <a:lstStyle>
            <a:lvl1pPr>
              <a:defRPr/>
            </a:lvl1pPr>
          </a:lstStyle>
          <a:p>
            <a:r>
              <a:rPr lang="it-IT" dirty="0"/>
              <a:t>Title Slide</a:t>
            </a:r>
          </a:p>
        </p:txBody>
      </p:sp>
      <p:sp>
        <p:nvSpPr>
          <p:cNvPr id="3" name="Segnaposto testo 2"/>
          <p:cNvSpPr>
            <a:spLocks noGrp="1"/>
          </p:cNvSpPr>
          <p:nvPr>
            <p:ph type="body" idx="1" hasCustomPrompt="1"/>
          </p:nvPr>
        </p:nvSpPr>
        <p:spPr>
          <a:xfrm>
            <a:off x="712791" y="370566"/>
            <a:ext cx="3488971" cy="215444"/>
          </a:xfrm>
        </p:spPr>
        <p:txBody>
          <a:bodyPr anchor="t" anchorCtr="0"/>
          <a:lstStyle>
            <a:lvl1pPr marL="0" indent="0">
              <a:buNone/>
              <a:defRPr sz="1400" b="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EYELET </a:t>
            </a:r>
          </a:p>
        </p:txBody>
      </p:sp>
      <p:sp>
        <p:nvSpPr>
          <p:cNvPr id="4" name="Segnaposto contenuto 3"/>
          <p:cNvSpPr>
            <a:spLocks noGrp="1"/>
          </p:cNvSpPr>
          <p:nvPr>
            <p:ph sz="half" idx="2" hasCustomPrompt="1"/>
          </p:nvPr>
        </p:nvSpPr>
        <p:spPr>
          <a:xfrm>
            <a:off x="712788" y="1298575"/>
            <a:ext cx="3601764" cy="430887"/>
          </a:xfrm>
        </p:spPr>
        <p:txBody>
          <a:bodyPr/>
          <a:lstStyle>
            <a:lvl1pPr marL="0" indent="0">
              <a:buNone/>
              <a:defRPr sz="1400">
                <a:latin typeface="Open Sans"/>
                <a:cs typeface="Open Sans"/>
              </a:defRPr>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it-IT" dirty="0" err="1"/>
              <a:t>Summary</a:t>
            </a:r>
            <a:r>
              <a:rPr lang="it-IT" dirty="0"/>
              <a:t> - Fare clic per modificare gli stili del testo dello schema</a:t>
            </a:r>
          </a:p>
        </p:txBody>
      </p:sp>
      <p:sp>
        <p:nvSpPr>
          <p:cNvPr id="8" name="Segnaposto immagine 7"/>
          <p:cNvSpPr>
            <a:spLocks noGrp="1"/>
          </p:cNvSpPr>
          <p:nvPr userDrawn="1">
            <p:ph type="pic" sz="quarter" idx="11" hasCustomPrompt="1"/>
          </p:nvPr>
        </p:nvSpPr>
        <p:spPr>
          <a:xfrm>
            <a:off x="4572002" y="287999"/>
            <a:ext cx="4202113" cy="4615789"/>
          </a:xfrm>
          <a:solidFill>
            <a:schemeClr val="bg1">
              <a:lumMod val="85000"/>
            </a:schemeClr>
          </a:solidFill>
          <a:ln>
            <a:noFill/>
          </a:ln>
        </p:spPr>
        <p:txBody>
          <a:bodyPr>
            <a:noAutofit/>
          </a:bodyPr>
          <a:lstStyle>
            <a:lvl1pPr>
              <a:defRPr baseline="0"/>
            </a:lvl1pPr>
          </a:lstStyle>
          <a:p>
            <a:r>
              <a:rPr lang="it-IT" dirty="0"/>
              <a:t>Trascinare l’immagine su un segnaposto o fare click sull’icona per aggiungerla</a:t>
            </a:r>
          </a:p>
        </p:txBody>
      </p:sp>
      <p:sp>
        <p:nvSpPr>
          <p:cNvPr id="20" name="Rettangolo 19"/>
          <p:cNvSpPr/>
          <p:nvPr userDrawn="1"/>
        </p:nvSpPr>
        <p:spPr>
          <a:xfrm>
            <a:off x="0" y="0"/>
            <a:ext cx="8413750" cy="28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21" name="Rettangolo 20"/>
          <p:cNvSpPr/>
          <p:nvPr userDrawn="1"/>
        </p:nvSpPr>
        <p:spPr>
          <a:xfrm>
            <a:off x="8413750" y="0"/>
            <a:ext cx="730250" cy="28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CasellaDiTesto 21"/>
          <p:cNvSpPr txBox="1"/>
          <p:nvPr userDrawn="1"/>
        </p:nvSpPr>
        <p:spPr>
          <a:xfrm>
            <a:off x="8413750" y="-1"/>
            <a:ext cx="730250" cy="288000"/>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23" name="Segnaposto testo 21"/>
          <p:cNvSpPr>
            <a:spLocks noGrp="1"/>
          </p:cNvSpPr>
          <p:nvPr>
            <p:ph type="body" sz="quarter" idx="10" hasCustomPrompt="1"/>
          </p:nvPr>
        </p:nvSpPr>
        <p:spPr>
          <a:xfrm>
            <a:off x="717553" y="67055"/>
            <a:ext cx="2997197" cy="153888"/>
          </a:xfrm>
        </p:spPr>
        <p:txBody>
          <a:bodyPr anchor="ctr" anchorCtr="0"/>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pic>
        <p:nvPicPr>
          <p:cNvPr id="11" name="masterbrand.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136800" y="4177043"/>
            <a:ext cx="1449799" cy="838800"/>
          </a:xfrm>
          <a:prstGeom prst="rect">
            <a:avLst/>
          </a:prstGeom>
        </p:spPr>
      </p:pic>
    </p:spTree>
    <p:extLst>
      <p:ext uri="{BB962C8B-B14F-4D97-AF65-F5344CB8AC3E}">
        <p14:creationId xmlns:p14="http://schemas.microsoft.com/office/powerpoint/2010/main" val="193999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12792" y="1303200"/>
            <a:ext cx="3645631" cy="1323439"/>
          </a:xfrm>
        </p:spPr>
        <p:txBody>
          <a:bodyPr/>
          <a:lstStyle>
            <a:lvl1pPr>
              <a:defRPr sz="14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07826"/>
            <a:ext cx="3765550" cy="1323439"/>
          </a:xfrm>
        </p:spPr>
        <p:txBody>
          <a:bodyPr/>
          <a:lstStyle>
            <a:lvl1pPr>
              <a:defRPr sz="14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olo 22"/>
          <p:cNvSpPr>
            <a:spLocks noGrp="1"/>
          </p:cNvSpPr>
          <p:nvPr userDrawn="1">
            <p:ph type="title"/>
          </p:nvPr>
        </p:nvSpPr>
        <p:spPr>
          <a:xfrm>
            <a:off x="712788" y="497392"/>
            <a:ext cx="8229600" cy="538609"/>
          </a:xfrm>
        </p:spPr>
        <p:txBody>
          <a:bodyPr/>
          <a:lstStyle/>
          <a:p>
            <a:r>
              <a:rPr lang="it-IT" dirty="0"/>
              <a:t>Fare clic per modificare stile</a:t>
            </a:r>
          </a:p>
        </p:txBody>
      </p:sp>
      <p:sp>
        <p:nvSpPr>
          <p:cNvPr id="11" name="Rettangolo 10"/>
          <p:cNvSpPr/>
          <p:nvPr userDrawn="1"/>
        </p:nvSpPr>
        <p:spPr>
          <a:xfrm>
            <a:off x="0" y="0"/>
            <a:ext cx="8413750" cy="28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2" name="Rettangolo 11"/>
          <p:cNvSpPr/>
          <p:nvPr userDrawn="1"/>
        </p:nvSpPr>
        <p:spPr>
          <a:xfrm>
            <a:off x="8413750" y="0"/>
            <a:ext cx="730250" cy="28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CasellaDiTesto 12"/>
          <p:cNvSpPr txBox="1"/>
          <p:nvPr userDrawn="1"/>
        </p:nvSpPr>
        <p:spPr>
          <a:xfrm>
            <a:off x="8413750" y="-1"/>
            <a:ext cx="730250" cy="288000"/>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8" name="Segnaposto testo 21"/>
          <p:cNvSpPr>
            <a:spLocks noGrp="1"/>
          </p:cNvSpPr>
          <p:nvPr>
            <p:ph type="body" sz="quarter" idx="10" hasCustomPrompt="1"/>
          </p:nvPr>
        </p:nvSpPr>
        <p:spPr>
          <a:xfrm>
            <a:off x="717553" y="67055"/>
            <a:ext cx="2997197" cy="153888"/>
          </a:xfrm>
        </p:spPr>
        <p:txBody>
          <a:bodyPr anchor="ctr" anchorCtr="0"/>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pic>
        <p:nvPicPr>
          <p:cNvPr id="10" name="masterbrand.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136800" y="4177043"/>
            <a:ext cx="1449799" cy="838800"/>
          </a:xfrm>
          <a:prstGeom prst="rect">
            <a:avLst/>
          </a:prstGeom>
        </p:spPr>
      </p:pic>
    </p:spTree>
    <p:extLst>
      <p:ext uri="{BB962C8B-B14F-4D97-AF65-F5344CB8AC3E}">
        <p14:creationId xmlns:p14="http://schemas.microsoft.com/office/powerpoint/2010/main" val="126059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12792" y="1893175"/>
            <a:ext cx="3645631" cy="738664"/>
          </a:xfrm>
        </p:spPr>
        <p:txBody>
          <a:bodyPr/>
          <a:lstStyle>
            <a:lvl1pPr marL="0" indent="0">
              <a:buNone/>
              <a:defRPr sz="1400" b="0">
                <a:solidFill>
                  <a:schemeClr val="tx2"/>
                </a:solidFill>
                <a:latin typeface="Open Sans Semibold"/>
                <a:cs typeface="Open Sans Semibold"/>
              </a:defRPr>
            </a:lvl1pPr>
            <a:lvl2pPr marL="0" indent="0">
              <a:buNone/>
              <a:defRPr sz="1200"/>
            </a:lvl2pPr>
            <a:lvl3pPr marL="446088" indent="-171450">
              <a:buClr>
                <a:schemeClr val="tx2"/>
              </a:buClr>
              <a:buSzPct val="120000"/>
              <a:buFont typeface="Arial"/>
              <a:buChar char="•"/>
              <a:defRPr sz="1200"/>
            </a:lvl3pPr>
            <a:lvl4pPr marL="620713" indent="-171450">
              <a:buFont typeface="Arial"/>
              <a:buChar char="•"/>
              <a:defRPr sz="1000">
                <a:latin typeface="Roboto Slab Regular"/>
                <a:cs typeface="Roboto Slab Regular"/>
              </a:defRPr>
            </a:lvl4pPr>
            <a:lvl5pPr marL="620713" indent="-171450">
              <a:buFont typeface="Arial"/>
              <a:buChar char="•"/>
              <a:defRPr sz="1000">
                <a:latin typeface="Roboto Slab Regular"/>
                <a:cs typeface="Roboto Slab Regular"/>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23" name="Titolo 22"/>
          <p:cNvSpPr>
            <a:spLocks noGrp="1"/>
          </p:cNvSpPr>
          <p:nvPr userDrawn="1">
            <p:ph type="title" hasCustomPrompt="1"/>
          </p:nvPr>
        </p:nvSpPr>
        <p:spPr>
          <a:xfrm>
            <a:off x="712788" y="498533"/>
            <a:ext cx="8229600" cy="538609"/>
          </a:xfrm>
        </p:spPr>
        <p:txBody>
          <a:bodyPr/>
          <a:lstStyle/>
          <a:p>
            <a:r>
              <a:rPr lang="it-IT" dirty="0"/>
              <a:t>Layout List</a:t>
            </a:r>
          </a:p>
        </p:txBody>
      </p:sp>
      <p:sp>
        <p:nvSpPr>
          <p:cNvPr id="11" name="Segnaposto testo 8"/>
          <p:cNvSpPr>
            <a:spLocks noGrp="1"/>
          </p:cNvSpPr>
          <p:nvPr userDrawn="1">
            <p:ph type="body" sz="quarter" idx="13" hasCustomPrompt="1"/>
          </p:nvPr>
        </p:nvSpPr>
        <p:spPr>
          <a:xfrm>
            <a:off x="717553" y="1298575"/>
            <a:ext cx="7351183" cy="215444"/>
          </a:xfrm>
        </p:spPr>
        <p:txBody>
          <a:bodyPr/>
          <a:lstStyle>
            <a:lvl1pPr marL="0" indent="0">
              <a:buNone/>
              <a:defRPr sz="14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dirty="0" err="1"/>
              <a:t>Edit</a:t>
            </a:r>
            <a:r>
              <a:rPr lang="it-IT" dirty="0"/>
              <a:t> </a:t>
            </a:r>
            <a:r>
              <a:rPr lang="it-IT" dirty="0" err="1"/>
              <a:t>Standfirst</a:t>
            </a:r>
            <a:r>
              <a:rPr lang="it-IT" dirty="0"/>
              <a:t> text</a:t>
            </a:r>
          </a:p>
        </p:txBody>
      </p:sp>
      <p:sp>
        <p:nvSpPr>
          <p:cNvPr id="12" name="Content Placeholder 2"/>
          <p:cNvSpPr>
            <a:spLocks noGrp="1"/>
          </p:cNvSpPr>
          <p:nvPr userDrawn="1">
            <p:ph sz="half" idx="14" hasCustomPrompt="1"/>
          </p:nvPr>
        </p:nvSpPr>
        <p:spPr>
          <a:xfrm>
            <a:off x="4894266" y="1893175"/>
            <a:ext cx="3645631" cy="738664"/>
          </a:xfrm>
        </p:spPr>
        <p:txBody>
          <a:bodyPr/>
          <a:lstStyle>
            <a:lvl1pPr marL="0" indent="0">
              <a:buNone/>
              <a:defRPr sz="1400" b="0">
                <a:solidFill>
                  <a:schemeClr val="tx2"/>
                </a:solidFill>
                <a:latin typeface="Open Sans Semibold"/>
                <a:cs typeface="Open Sans Semibold"/>
              </a:defRPr>
            </a:lvl1pPr>
            <a:lvl2pPr marL="0" indent="0">
              <a:buNone/>
              <a:defRPr sz="1200"/>
            </a:lvl2pPr>
            <a:lvl3pPr marL="446088" indent="-171450">
              <a:buClr>
                <a:schemeClr val="tx2"/>
              </a:buClr>
              <a:buSzPct val="120000"/>
              <a:buFont typeface="Arial"/>
              <a:buChar char="•"/>
              <a:defRPr sz="1200"/>
            </a:lvl3pPr>
            <a:lvl4pPr marL="620713" indent="-171450">
              <a:buFont typeface="Arial"/>
              <a:buChar char="•"/>
              <a:defRPr sz="1000">
                <a:latin typeface="Roboto Slab Regular"/>
                <a:cs typeface="Roboto Slab Regular"/>
              </a:defRPr>
            </a:lvl4pPr>
            <a:lvl5pPr marL="620713" indent="-171450">
              <a:buFont typeface="Arial"/>
              <a:buChar char="•"/>
              <a:defRPr sz="1000">
                <a:latin typeface="Roboto Slab Regular"/>
                <a:cs typeface="Roboto Slab Regular"/>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8" name="Rettangolo 17"/>
          <p:cNvSpPr/>
          <p:nvPr userDrawn="1"/>
        </p:nvSpPr>
        <p:spPr>
          <a:xfrm>
            <a:off x="0" y="0"/>
            <a:ext cx="8413750" cy="28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9" name="Rettangolo 18"/>
          <p:cNvSpPr/>
          <p:nvPr userDrawn="1"/>
        </p:nvSpPr>
        <p:spPr>
          <a:xfrm>
            <a:off x="8413750" y="0"/>
            <a:ext cx="730250" cy="28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CasellaDiTesto 19"/>
          <p:cNvSpPr txBox="1"/>
          <p:nvPr userDrawn="1"/>
        </p:nvSpPr>
        <p:spPr>
          <a:xfrm>
            <a:off x="8413750" y="-1"/>
            <a:ext cx="730250" cy="288000"/>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21" name="Segnaposto testo 21"/>
          <p:cNvSpPr>
            <a:spLocks noGrp="1"/>
          </p:cNvSpPr>
          <p:nvPr>
            <p:ph type="body" sz="quarter" idx="10" hasCustomPrompt="1"/>
          </p:nvPr>
        </p:nvSpPr>
        <p:spPr>
          <a:xfrm>
            <a:off x="717553" y="67055"/>
            <a:ext cx="2997197" cy="153888"/>
          </a:xfrm>
        </p:spPr>
        <p:txBody>
          <a:bodyPr anchor="ctr" anchorCtr="0"/>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pic>
        <p:nvPicPr>
          <p:cNvPr id="13" name="masterbrand.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136800" y="4177043"/>
            <a:ext cx="1449799" cy="838800"/>
          </a:xfrm>
          <a:prstGeom prst="rect">
            <a:avLst/>
          </a:prstGeom>
        </p:spPr>
      </p:pic>
    </p:spTree>
    <p:extLst>
      <p:ext uri="{BB962C8B-B14F-4D97-AF65-F5344CB8AC3E}">
        <p14:creationId xmlns:p14="http://schemas.microsoft.com/office/powerpoint/2010/main" val="99898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Text">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17553" y="501581"/>
            <a:ext cx="8229600" cy="538609"/>
          </a:xfrm>
        </p:spPr>
        <p:txBody>
          <a:bodyPr/>
          <a:lstStyle>
            <a:lvl1pPr>
              <a:defRPr/>
            </a:lvl1pPr>
          </a:lstStyle>
          <a:p>
            <a:r>
              <a:rPr lang="it-IT" dirty="0"/>
              <a:t>Title Slide Layout 2 </a:t>
            </a:r>
            <a:r>
              <a:rPr lang="it-IT" dirty="0" err="1"/>
              <a:t>columns</a:t>
            </a:r>
            <a:endParaRPr lang="it-IT" dirty="0"/>
          </a:p>
        </p:txBody>
      </p:sp>
      <p:sp>
        <p:nvSpPr>
          <p:cNvPr id="3" name="Segnaposto testo 2"/>
          <p:cNvSpPr>
            <a:spLocks noGrp="1"/>
          </p:cNvSpPr>
          <p:nvPr>
            <p:ph type="body" idx="1" hasCustomPrompt="1"/>
          </p:nvPr>
        </p:nvSpPr>
        <p:spPr>
          <a:xfrm>
            <a:off x="712791" y="1898739"/>
            <a:ext cx="3488971" cy="200055"/>
          </a:xfrm>
        </p:spPr>
        <p:txBody>
          <a:bodyPr anchor="t" anchorCtr="0"/>
          <a:lstStyle>
            <a:lvl1pPr marL="0" indent="0">
              <a:buNone/>
              <a:defRPr sz="1300" b="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SUBTITLE 1</a:t>
            </a:r>
          </a:p>
        </p:txBody>
      </p:sp>
      <p:sp>
        <p:nvSpPr>
          <p:cNvPr id="4" name="Segnaposto contenuto 3"/>
          <p:cNvSpPr>
            <a:spLocks noGrp="1"/>
          </p:cNvSpPr>
          <p:nvPr>
            <p:ph sz="half" idx="2"/>
          </p:nvPr>
        </p:nvSpPr>
        <p:spPr>
          <a:xfrm>
            <a:off x="712791" y="2209933"/>
            <a:ext cx="3488971" cy="1477328"/>
          </a:xfrm>
        </p:spPr>
        <p:txBody>
          <a:bodyPr/>
          <a:lstStyle>
            <a:lvl1pPr>
              <a:defRPr sz="13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p:cNvSpPr>
            <a:spLocks noGrp="1"/>
          </p:cNvSpPr>
          <p:nvPr>
            <p:ph type="body" sz="quarter" idx="3" hasCustomPrompt="1"/>
          </p:nvPr>
        </p:nvSpPr>
        <p:spPr>
          <a:xfrm>
            <a:off x="4900616" y="1898738"/>
            <a:ext cx="3513137" cy="200055"/>
          </a:xfrm>
        </p:spPr>
        <p:txBody>
          <a:bodyPr anchor="t" anchorCtr="0"/>
          <a:lstStyle>
            <a:lvl1pPr marL="0" indent="0">
              <a:buNone/>
              <a:defRPr sz="1300" b="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SUBTITLE 2</a:t>
            </a:r>
          </a:p>
        </p:txBody>
      </p:sp>
      <p:sp>
        <p:nvSpPr>
          <p:cNvPr id="6" name="Segnaposto contenuto 5"/>
          <p:cNvSpPr>
            <a:spLocks noGrp="1"/>
          </p:cNvSpPr>
          <p:nvPr>
            <p:ph sz="quarter" idx="4"/>
          </p:nvPr>
        </p:nvSpPr>
        <p:spPr>
          <a:xfrm>
            <a:off x="4894263" y="2209932"/>
            <a:ext cx="3453870" cy="1477328"/>
          </a:xfrm>
        </p:spPr>
        <p:txBody>
          <a:bodyPr/>
          <a:lstStyle>
            <a:lvl1pPr>
              <a:defRPr sz="13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7" name="Segnaposto testo 8"/>
          <p:cNvSpPr>
            <a:spLocks noGrp="1"/>
          </p:cNvSpPr>
          <p:nvPr userDrawn="1">
            <p:ph type="body" sz="quarter" idx="13" hasCustomPrompt="1"/>
          </p:nvPr>
        </p:nvSpPr>
        <p:spPr>
          <a:xfrm>
            <a:off x="717550" y="1298575"/>
            <a:ext cx="7766050" cy="215444"/>
          </a:xfrm>
        </p:spPr>
        <p:txBody>
          <a:bodyPr/>
          <a:lstStyle>
            <a:lvl1pPr marL="0" indent="0">
              <a:buNone/>
              <a:defRPr sz="14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dirty="0" err="1"/>
              <a:t>Edit</a:t>
            </a:r>
            <a:r>
              <a:rPr lang="it-IT" dirty="0"/>
              <a:t> </a:t>
            </a:r>
            <a:r>
              <a:rPr lang="it-IT" dirty="0" err="1"/>
              <a:t>Standfirst</a:t>
            </a:r>
            <a:r>
              <a:rPr lang="it-IT" dirty="0"/>
              <a:t> text</a:t>
            </a:r>
          </a:p>
        </p:txBody>
      </p:sp>
      <p:sp>
        <p:nvSpPr>
          <p:cNvPr id="19" name="Rettangolo 18"/>
          <p:cNvSpPr/>
          <p:nvPr userDrawn="1"/>
        </p:nvSpPr>
        <p:spPr>
          <a:xfrm>
            <a:off x="0" y="0"/>
            <a:ext cx="8413750" cy="28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20" name="Rettangolo 19"/>
          <p:cNvSpPr/>
          <p:nvPr userDrawn="1"/>
        </p:nvSpPr>
        <p:spPr>
          <a:xfrm>
            <a:off x="8413750" y="0"/>
            <a:ext cx="730250" cy="28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CasellaDiTesto 20"/>
          <p:cNvSpPr txBox="1"/>
          <p:nvPr userDrawn="1"/>
        </p:nvSpPr>
        <p:spPr>
          <a:xfrm>
            <a:off x="8413750" y="-1"/>
            <a:ext cx="730250" cy="288000"/>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22" name="Segnaposto testo 21"/>
          <p:cNvSpPr>
            <a:spLocks noGrp="1"/>
          </p:cNvSpPr>
          <p:nvPr>
            <p:ph type="body" sz="quarter" idx="10" hasCustomPrompt="1"/>
          </p:nvPr>
        </p:nvSpPr>
        <p:spPr>
          <a:xfrm>
            <a:off x="717553" y="67055"/>
            <a:ext cx="2997197" cy="153888"/>
          </a:xfrm>
        </p:spPr>
        <p:txBody>
          <a:bodyPr anchor="ctr" anchorCtr="0"/>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pic>
        <p:nvPicPr>
          <p:cNvPr id="14" name="masterbrand.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136800" y="4177043"/>
            <a:ext cx="1449799" cy="838800"/>
          </a:xfrm>
          <a:prstGeom prst="rect">
            <a:avLst/>
          </a:prstGeom>
        </p:spPr>
      </p:pic>
    </p:spTree>
    <p:extLst>
      <p:ext uri="{BB962C8B-B14F-4D97-AF65-F5344CB8AC3E}">
        <p14:creationId xmlns:p14="http://schemas.microsoft.com/office/powerpoint/2010/main" val="338736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12788" y="497582"/>
            <a:ext cx="8229600" cy="538609"/>
          </a:xfrm>
        </p:spPr>
        <p:txBody>
          <a:bodyPr/>
          <a:lstStyle>
            <a:lvl1pPr>
              <a:defRPr/>
            </a:lvl1pPr>
          </a:lstStyle>
          <a:p>
            <a:r>
              <a:rPr lang="it-IT" dirty="0"/>
              <a:t>Layout 3 </a:t>
            </a:r>
            <a:r>
              <a:rPr lang="it-IT" dirty="0" err="1"/>
              <a:t>columns</a:t>
            </a:r>
            <a:endParaRPr lang="it-IT" dirty="0"/>
          </a:p>
        </p:txBody>
      </p:sp>
      <p:sp>
        <p:nvSpPr>
          <p:cNvPr id="3" name="Segnaposto testo 2"/>
          <p:cNvSpPr>
            <a:spLocks noGrp="1"/>
          </p:cNvSpPr>
          <p:nvPr>
            <p:ph type="body" idx="1" hasCustomPrompt="1"/>
          </p:nvPr>
        </p:nvSpPr>
        <p:spPr>
          <a:xfrm>
            <a:off x="712791" y="1889126"/>
            <a:ext cx="2250545" cy="477054"/>
          </a:xfrm>
        </p:spPr>
        <p:txBody>
          <a:bodyPr anchor="t" anchorCtr="0"/>
          <a:lstStyle>
            <a:lvl1pPr marL="0" indent="0">
              <a:buNone/>
              <a:defRPr sz="1300" b="0" baseline="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SUBTITLE 1</a:t>
            </a:r>
          </a:p>
          <a:p>
            <a:pPr lvl="0"/>
            <a:r>
              <a:rPr lang="it-IT" dirty="0" err="1"/>
              <a:t>Lorem</a:t>
            </a:r>
            <a:r>
              <a:rPr lang="it-IT" dirty="0"/>
              <a:t> </a:t>
            </a:r>
            <a:r>
              <a:rPr lang="it-IT" dirty="0" err="1"/>
              <a:t>Ipsum</a:t>
            </a:r>
            <a:endParaRPr lang="it-IT" dirty="0"/>
          </a:p>
        </p:txBody>
      </p:sp>
      <p:sp>
        <p:nvSpPr>
          <p:cNvPr id="4" name="Segnaposto contenuto 3"/>
          <p:cNvSpPr>
            <a:spLocks noGrp="1"/>
          </p:cNvSpPr>
          <p:nvPr>
            <p:ph sz="half" idx="2"/>
          </p:nvPr>
        </p:nvSpPr>
        <p:spPr>
          <a:xfrm>
            <a:off x="712791" y="2445885"/>
            <a:ext cx="2250545" cy="892552"/>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p:txBody>
      </p:sp>
      <p:sp>
        <p:nvSpPr>
          <p:cNvPr id="5" name="Segnaposto testo 4"/>
          <p:cNvSpPr>
            <a:spLocks noGrp="1"/>
          </p:cNvSpPr>
          <p:nvPr>
            <p:ph type="body" sz="quarter" idx="3" hasCustomPrompt="1"/>
          </p:nvPr>
        </p:nvSpPr>
        <p:spPr>
          <a:xfrm>
            <a:off x="3291949" y="1889125"/>
            <a:ext cx="2236787" cy="477054"/>
          </a:xfrm>
        </p:spPr>
        <p:txBody>
          <a:bodyPr anchor="t" anchorCtr="0"/>
          <a:lstStyle>
            <a:lvl1pPr marL="0" indent="0">
              <a:buNone/>
              <a:defRPr sz="1300" b="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SUBTITLE 2</a:t>
            </a:r>
          </a:p>
          <a:p>
            <a:pPr lvl="0"/>
            <a:r>
              <a:rPr lang="it-IT" dirty="0" err="1"/>
              <a:t>Lorem</a:t>
            </a:r>
            <a:r>
              <a:rPr lang="it-IT" dirty="0"/>
              <a:t> </a:t>
            </a:r>
            <a:r>
              <a:rPr lang="it-IT" dirty="0" err="1"/>
              <a:t>Ipsum</a:t>
            </a:r>
            <a:endParaRPr lang="it-IT" dirty="0"/>
          </a:p>
        </p:txBody>
      </p:sp>
      <p:sp>
        <p:nvSpPr>
          <p:cNvPr id="6" name="Segnaposto contenuto 5"/>
          <p:cNvSpPr>
            <a:spLocks noGrp="1"/>
          </p:cNvSpPr>
          <p:nvPr>
            <p:ph sz="quarter" idx="4"/>
          </p:nvPr>
        </p:nvSpPr>
        <p:spPr>
          <a:xfrm>
            <a:off x="3291949" y="2445885"/>
            <a:ext cx="2236787" cy="892552"/>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p:txBody>
      </p:sp>
      <p:sp>
        <p:nvSpPr>
          <p:cNvPr id="17" name="Segnaposto testo 2"/>
          <p:cNvSpPr>
            <a:spLocks noGrp="1"/>
          </p:cNvSpPr>
          <p:nvPr userDrawn="1">
            <p:ph type="body" idx="11" hasCustomPrompt="1"/>
          </p:nvPr>
        </p:nvSpPr>
        <p:spPr>
          <a:xfrm>
            <a:off x="5860524" y="1889126"/>
            <a:ext cx="2250545" cy="477054"/>
          </a:xfrm>
        </p:spPr>
        <p:txBody>
          <a:bodyPr anchor="t" anchorCtr="0"/>
          <a:lstStyle>
            <a:lvl1pPr marL="0" indent="0">
              <a:buNone/>
              <a:defRPr sz="1300" b="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SUBTITLE 3</a:t>
            </a:r>
          </a:p>
          <a:p>
            <a:pPr lvl="0"/>
            <a:r>
              <a:rPr lang="it-IT" dirty="0" err="1"/>
              <a:t>Lorem</a:t>
            </a:r>
            <a:r>
              <a:rPr lang="it-IT" dirty="0"/>
              <a:t> </a:t>
            </a:r>
            <a:r>
              <a:rPr lang="it-IT" dirty="0" err="1"/>
              <a:t>Ipsum</a:t>
            </a:r>
            <a:endParaRPr lang="it-IT" dirty="0"/>
          </a:p>
        </p:txBody>
      </p:sp>
      <p:sp>
        <p:nvSpPr>
          <p:cNvPr id="18" name="Segnaposto contenuto 5"/>
          <p:cNvSpPr>
            <a:spLocks noGrp="1"/>
          </p:cNvSpPr>
          <p:nvPr userDrawn="1">
            <p:ph sz="quarter" idx="12"/>
          </p:nvPr>
        </p:nvSpPr>
        <p:spPr>
          <a:xfrm>
            <a:off x="5860524" y="2445885"/>
            <a:ext cx="2250545" cy="892552"/>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p:txBody>
      </p:sp>
      <p:sp>
        <p:nvSpPr>
          <p:cNvPr id="9" name="Segnaposto testo 8"/>
          <p:cNvSpPr>
            <a:spLocks noGrp="1"/>
          </p:cNvSpPr>
          <p:nvPr userDrawn="1">
            <p:ph type="body" sz="quarter" idx="13" hasCustomPrompt="1"/>
          </p:nvPr>
        </p:nvSpPr>
        <p:spPr>
          <a:xfrm>
            <a:off x="717550" y="1313994"/>
            <a:ext cx="7766050" cy="215444"/>
          </a:xfrm>
        </p:spPr>
        <p:txBody>
          <a:bodyPr/>
          <a:lstStyle>
            <a:lvl1pPr marL="0" indent="0">
              <a:buNone/>
              <a:defRPr sz="14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dirty="0" err="1"/>
              <a:t>Edit</a:t>
            </a:r>
            <a:r>
              <a:rPr lang="it-IT" dirty="0"/>
              <a:t> </a:t>
            </a:r>
            <a:r>
              <a:rPr lang="it-IT" dirty="0" err="1"/>
              <a:t>Standfirst</a:t>
            </a:r>
            <a:r>
              <a:rPr lang="it-IT" dirty="0"/>
              <a:t> text</a:t>
            </a:r>
          </a:p>
        </p:txBody>
      </p:sp>
      <p:sp>
        <p:nvSpPr>
          <p:cNvPr id="20" name="Rettangolo 19"/>
          <p:cNvSpPr/>
          <p:nvPr userDrawn="1"/>
        </p:nvSpPr>
        <p:spPr>
          <a:xfrm>
            <a:off x="0" y="0"/>
            <a:ext cx="8413750" cy="28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21" name="Rettangolo 20"/>
          <p:cNvSpPr/>
          <p:nvPr userDrawn="1"/>
        </p:nvSpPr>
        <p:spPr>
          <a:xfrm>
            <a:off x="8413750" y="0"/>
            <a:ext cx="730250" cy="28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CasellaDiTesto 21"/>
          <p:cNvSpPr txBox="1"/>
          <p:nvPr userDrawn="1"/>
        </p:nvSpPr>
        <p:spPr>
          <a:xfrm>
            <a:off x="8413750" y="-1"/>
            <a:ext cx="730250" cy="288000"/>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23" name="Segnaposto testo 21"/>
          <p:cNvSpPr>
            <a:spLocks noGrp="1"/>
          </p:cNvSpPr>
          <p:nvPr>
            <p:ph type="body" sz="quarter" idx="10" hasCustomPrompt="1"/>
          </p:nvPr>
        </p:nvSpPr>
        <p:spPr>
          <a:xfrm>
            <a:off x="717553" y="67055"/>
            <a:ext cx="2997197" cy="153888"/>
          </a:xfrm>
        </p:spPr>
        <p:txBody>
          <a:bodyPr anchor="ctr" anchorCtr="0"/>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pic>
        <p:nvPicPr>
          <p:cNvPr id="16" name="masterbrand.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136800" y="4177043"/>
            <a:ext cx="1449799" cy="838800"/>
          </a:xfrm>
          <a:prstGeom prst="rect">
            <a:avLst/>
          </a:prstGeom>
        </p:spPr>
      </p:pic>
    </p:spTree>
    <p:extLst>
      <p:ext uri="{BB962C8B-B14F-4D97-AF65-F5344CB8AC3E}">
        <p14:creationId xmlns:p14="http://schemas.microsoft.com/office/powerpoint/2010/main" val="156535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12788" y="497582"/>
            <a:ext cx="8229600" cy="538609"/>
          </a:xfrm>
        </p:spPr>
        <p:txBody>
          <a:bodyPr/>
          <a:lstStyle>
            <a:lvl1pPr>
              <a:defRPr baseline="0"/>
            </a:lvl1pPr>
          </a:lstStyle>
          <a:p>
            <a:r>
              <a:rPr lang="it-IT" dirty="0"/>
              <a:t>Layout with image 1</a:t>
            </a:r>
          </a:p>
        </p:txBody>
      </p:sp>
      <p:sp>
        <p:nvSpPr>
          <p:cNvPr id="3" name="Segnaposto testo 2"/>
          <p:cNvSpPr>
            <a:spLocks noGrp="1"/>
          </p:cNvSpPr>
          <p:nvPr>
            <p:ph type="body" idx="1" hasCustomPrompt="1"/>
          </p:nvPr>
        </p:nvSpPr>
        <p:spPr>
          <a:xfrm>
            <a:off x="7146662" y="2742111"/>
            <a:ext cx="1267091" cy="769441"/>
          </a:xfrm>
        </p:spPr>
        <p:txBody>
          <a:bodyPr anchor="b" anchorCtr="0"/>
          <a:lstStyle>
            <a:lvl1pPr marL="0" indent="0">
              <a:buNone/>
              <a:defRPr sz="5000" b="0" baseline="0">
                <a:solidFill>
                  <a:srgbClr val="0046AD"/>
                </a:solidFill>
                <a:latin typeface="Roboto Slab Light"/>
                <a:cs typeface="Roboto Slab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00</a:t>
            </a:r>
          </a:p>
        </p:txBody>
      </p:sp>
      <p:sp>
        <p:nvSpPr>
          <p:cNvPr id="4" name="Segnaposto contenuto 3"/>
          <p:cNvSpPr>
            <a:spLocks noGrp="1"/>
          </p:cNvSpPr>
          <p:nvPr>
            <p:ph sz="half" idx="2"/>
          </p:nvPr>
        </p:nvSpPr>
        <p:spPr>
          <a:xfrm>
            <a:off x="7146662" y="3638552"/>
            <a:ext cx="1267091" cy="615553"/>
          </a:xfrm>
        </p:spPr>
        <p:txBody>
          <a:bodyPr anchor="b" anchorCtr="0"/>
          <a:lstStyle>
            <a:lvl1pPr marL="0" indent="0">
              <a:buNone/>
              <a:defRPr sz="1000"/>
            </a:lvl1pPr>
            <a:lvl2pPr marL="457200" indent="0">
              <a:buNone/>
              <a:defRPr sz="1000"/>
            </a:lvl2pPr>
            <a:lvl3pPr marL="850900" indent="0">
              <a:buNone/>
              <a:defRPr sz="10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p:txBody>
      </p:sp>
      <p:sp>
        <p:nvSpPr>
          <p:cNvPr id="9" name="Segnaposto testo 8"/>
          <p:cNvSpPr>
            <a:spLocks noGrp="1"/>
          </p:cNvSpPr>
          <p:nvPr userDrawn="1">
            <p:ph type="body" sz="quarter" idx="13" hasCustomPrompt="1"/>
          </p:nvPr>
        </p:nvSpPr>
        <p:spPr>
          <a:xfrm>
            <a:off x="717550" y="1298575"/>
            <a:ext cx="7766050" cy="215444"/>
          </a:xfrm>
        </p:spPr>
        <p:txBody>
          <a:bodyPr/>
          <a:lstStyle>
            <a:lvl1pPr marL="0" indent="0">
              <a:buNone/>
              <a:defRPr sz="14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dirty="0" err="1"/>
              <a:t>Edit</a:t>
            </a:r>
            <a:r>
              <a:rPr lang="it-IT" dirty="0"/>
              <a:t> </a:t>
            </a:r>
            <a:r>
              <a:rPr lang="it-IT" dirty="0" err="1"/>
              <a:t>Standfirst</a:t>
            </a:r>
            <a:r>
              <a:rPr lang="it-IT" dirty="0"/>
              <a:t> text</a:t>
            </a:r>
          </a:p>
        </p:txBody>
      </p:sp>
      <p:sp>
        <p:nvSpPr>
          <p:cNvPr id="8" name="Segnaposto immagine 7"/>
          <p:cNvSpPr>
            <a:spLocks noGrp="1"/>
          </p:cNvSpPr>
          <p:nvPr userDrawn="1">
            <p:ph type="pic" sz="quarter" idx="14"/>
          </p:nvPr>
        </p:nvSpPr>
        <p:spPr>
          <a:xfrm>
            <a:off x="717550" y="1736725"/>
            <a:ext cx="6089650" cy="2509838"/>
          </a:xfrm>
          <a:solidFill>
            <a:srgbClr val="D9D9D9"/>
          </a:solidFill>
        </p:spPr>
        <p:txBody>
          <a:bodyPr>
            <a:noAutofit/>
          </a:bodyPr>
          <a:lstStyle/>
          <a:p>
            <a:endParaRPr lang="it-IT"/>
          </a:p>
        </p:txBody>
      </p:sp>
      <p:sp>
        <p:nvSpPr>
          <p:cNvPr id="17" name="Rettangolo 16"/>
          <p:cNvSpPr/>
          <p:nvPr userDrawn="1"/>
        </p:nvSpPr>
        <p:spPr>
          <a:xfrm>
            <a:off x="0" y="0"/>
            <a:ext cx="8413750" cy="28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8" name="Rettangolo 17"/>
          <p:cNvSpPr/>
          <p:nvPr userDrawn="1"/>
        </p:nvSpPr>
        <p:spPr>
          <a:xfrm>
            <a:off x="8413750" y="0"/>
            <a:ext cx="730250" cy="28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CasellaDiTesto 18"/>
          <p:cNvSpPr txBox="1"/>
          <p:nvPr userDrawn="1"/>
        </p:nvSpPr>
        <p:spPr>
          <a:xfrm>
            <a:off x="8413750" y="-1"/>
            <a:ext cx="730250" cy="288000"/>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20" name="Segnaposto testo 21"/>
          <p:cNvSpPr>
            <a:spLocks noGrp="1"/>
          </p:cNvSpPr>
          <p:nvPr>
            <p:ph type="body" sz="quarter" idx="10" hasCustomPrompt="1"/>
          </p:nvPr>
        </p:nvSpPr>
        <p:spPr>
          <a:xfrm>
            <a:off x="717553" y="67055"/>
            <a:ext cx="2997197" cy="153888"/>
          </a:xfrm>
        </p:spPr>
        <p:txBody>
          <a:bodyPr anchor="ctr" anchorCtr="0"/>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pic>
        <p:nvPicPr>
          <p:cNvPr id="12" name="masterbrand.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136800" y="4177043"/>
            <a:ext cx="1449799" cy="838800"/>
          </a:xfrm>
          <a:prstGeom prst="rect">
            <a:avLst/>
          </a:prstGeom>
        </p:spPr>
      </p:pic>
    </p:spTree>
    <p:extLst>
      <p:ext uri="{BB962C8B-B14F-4D97-AF65-F5344CB8AC3E}">
        <p14:creationId xmlns:p14="http://schemas.microsoft.com/office/powerpoint/2010/main" val="333434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12788" y="496441"/>
            <a:ext cx="8229600" cy="538609"/>
          </a:xfrm>
        </p:spPr>
        <p:txBody>
          <a:bodyPr/>
          <a:lstStyle>
            <a:lvl1pPr>
              <a:defRPr baseline="0"/>
            </a:lvl1pPr>
          </a:lstStyle>
          <a:p>
            <a:r>
              <a:rPr lang="it-IT" dirty="0"/>
              <a:t>Layout with image 2</a:t>
            </a:r>
          </a:p>
        </p:txBody>
      </p:sp>
      <p:sp>
        <p:nvSpPr>
          <p:cNvPr id="9" name="Segnaposto testo 8"/>
          <p:cNvSpPr>
            <a:spLocks noGrp="1"/>
          </p:cNvSpPr>
          <p:nvPr userDrawn="1">
            <p:ph type="body" sz="quarter" idx="13" hasCustomPrompt="1"/>
          </p:nvPr>
        </p:nvSpPr>
        <p:spPr>
          <a:xfrm>
            <a:off x="717550" y="1300218"/>
            <a:ext cx="7766050" cy="215444"/>
          </a:xfrm>
        </p:spPr>
        <p:txBody>
          <a:bodyPr/>
          <a:lstStyle>
            <a:lvl1pPr marL="0" indent="0">
              <a:buNone/>
              <a:defRPr sz="14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dirty="0" err="1"/>
              <a:t>Edit</a:t>
            </a:r>
            <a:r>
              <a:rPr lang="it-IT" dirty="0"/>
              <a:t> </a:t>
            </a:r>
            <a:r>
              <a:rPr lang="it-IT" dirty="0" err="1"/>
              <a:t>Standfirst</a:t>
            </a:r>
            <a:r>
              <a:rPr lang="it-IT" dirty="0"/>
              <a:t> text</a:t>
            </a:r>
          </a:p>
        </p:txBody>
      </p:sp>
      <p:sp>
        <p:nvSpPr>
          <p:cNvPr id="8" name="Segnaposto immagine 7"/>
          <p:cNvSpPr>
            <a:spLocks noGrp="1"/>
          </p:cNvSpPr>
          <p:nvPr userDrawn="1">
            <p:ph type="pic" sz="quarter" idx="14"/>
          </p:nvPr>
        </p:nvSpPr>
        <p:spPr>
          <a:xfrm>
            <a:off x="3293535" y="1889125"/>
            <a:ext cx="5120217" cy="2357438"/>
          </a:xfrm>
          <a:solidFill>
            <a:srgbClr val="D9D9D9"/>
          </a:solidFill>
        </p:spPr>
        <p:txBody>
          <a:bodyPr>
            <a:noAutofit/>
          </a:bodyPr>
          <a:lstStyle/>
          <a:p>
            <a:endParaRPr lang="it-IT" dirty="0"/>
          </a:p>
        </p:txBody>
      </p:sp>
      <p:sp>
        <p:nvSpPr>
          <p:cNvPr id="17" name="Segnaposto testo 2"/>
          <p:cNvSpPr>
            <a:spLocks noGrp="1"/>
          </p:cNvSpPr>
          <p:nvPr userDrawn="1">
            <p:ph type="body" idx="1" hasCustomPrompt="1"/>
          </p:nvPr>
        </p:nvSpPr>
        <p:spPr>
          <a:xfrm>
            <a:off x="712791" y="1899762"/>
            <a:ext cx="2250545" cy="477054"/>
          </a:xfrm>
        </p:spPr>
        <p:txBody>
          <a:bodyPr anchor="t" anchorCtr="0"/>
          <a:lstStyle>
            <a:lvl1pPr marL="0" indent="0">
              <a:buNone/>
              <a:defRPr sz="1300" b="0" baseline="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SUBTITLE 1</a:t>
            </a:r>
          </a:p>
          <a:p>
            <a:pPr lvl="0"/>
            <a:r>
              <a:rPr lang="it-IT" dirty="0" err="1"/>
              <a:t>Lorem</a:t>
            </a:r>
            <a:r>
              <a:rPr lang="it-IT" dirty="0"/>
              <a:t> </a:t>
            </a:r>
            <a:r>
              <a:rPr lang="it-IT" dirty="0" err="1"/>
              <a:t>Ipsum</a:t>
            </a:r>
            <a:endParaRPr lang="it-IT" dirty="0"/>
          </a:p>
        </p:txBody>
      </p:sp>
      <p:sp>
        <p:nvSpPr>
          <p:cNvPr id="18" name="Segnaposto contenuto 3"/>
          <p:cNvSpPr>
            <a:spLocks noGrp="1"/>
          </p:cNvSpPr>
          <p:nvPr userDrawn="1">
            <p:ph sz="half" idx="2"/>
          </p:nvPr>
        </p:nvSpPr>
        <p:spPr>
          <a:xfrm>
            <a:off x="712791" y="2456521"/>
            <a:ext cx="2250545" cy="892552"/>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p:txBody>
      </p:sp>
      <p:sp>
        <p:nvSpPr>
          <p:cNvPr id="19" name="Rettangolo 18"/>
          <p:cNvSpPr/>
          <p:nvPr userDrawn="1"/>
        </p:nvSpPr>
        <p:spPr>
          <a:xfrm>
            <a:off x="0" y="0"/>
            <a:ext cx="8413750" cy="28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20" name="Rettangolo 19"/>
          <p:cNvSpPr/>
          <p:nvPr userDrawn="1"/>
        </p:nvSpPr>
        <p:spPr>
          <a:xfrm>
            <a:off x="8413750" y="0"/>
            <a:ext cx="730250" cy="28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CasellaDiTesto 20"/>
          <p:cNvSpPr txBox="1"/>
          <p:nvPr userDrawn="1"/>
        </p:nvSpPr>
        <p:spPr>
          <a:xfrm>
            <a:off x="8413750" y="-1"/>
            <a:ext cx="730250" cy="288000"/>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22" name="Segnaposto testo 21"/>
          <p:cNvSpPr>
            <a:spLocks noGrp="1"/>
          </p:cNvSpPr>
          <p:nvPr>
            <p:ph type="body" sz="quarter" idx="10" hasCustomPrompt="1"/>
          </p:nvPr>
        </p:nvSpPr>
        <p:spPr>
          <a:xfrm>
            <a:off x="717553" y="67055"/>
            <a:ext cx="2997197" cy="153888"/>
          </a:xfrm>
        </p:spPr>
        <p:txBody>
          <a:bodyPr anchor="ctr" anchorCtr="0"/>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pic>
        <p:nvPicPr>
          <p:cNvPr id="12" name="masterbrand.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136800" y="4177043"/>
            <a:ext cx="1449799" cy="838800"/>
          </a:xfrm>
          <a:prstGeom prst="rect">
            <a:avLst/>
          </a:prstGeom>
        </p:spPr>
      </p:pic>
    </p:spTree>
    <p:extLst>
      <p:ext uri="{BB962C8B-B14F-4D97-AF65-F5344CB8AC3E}">
        <p14:creationId xmlns:p14="http://schemas.microsoft.com/office/powerpoint/2010/main" val="170252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12788" y="501045"/>
            <a:ext cx="8229600" cy="538609"/>
          </a:xfrm>
        </p:spPr>
        <p:txBody>
          <a:bodyPr/>
          <a:lstStyle>
            <a:lvl1pPr>
              <a:defRPr baseline="0"/>
            </a:lvl1pPr>
          </a:lstStyle>
          <a:p>
            <a:r>
              <a:rPr lang="it-IT" dirty="0"/>
              <a:t>Layout with Chart</a:t>
            </a:r>
          </a:p>
        </p:txBody>
      </p:sp>
      <p:sp>
        <p:nvSpPr>
          <p:cNvPr id="9" name="Segnaposto testo 8"/>
          <p:cNvSpPr>
            <a:spLocks noGrp="1"/>
          </p:cNvSpPr>
          <p:nvPr userDrawn="1">
            <p:ph type="body" sz="quarter" idx="13" hasCustomPrompt="1"/>
          </p:nvPr>
        </p:nvSpPr>
        <p:spPr>
          <a:xfrm>
            <a:off x="717550" y="1298575"/>
            <a:ext cx="7766050" cy="215444"/>
          </a:xfrm>
        </p:spPr>
        <p:txBody>
          <a:bodyPr/>
          <a:lstStyle>
            <a:lvl1pPr marL="0" indent="0">
              <a:buNone/>
              <a:defRPr sz="14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dirty="0" err="1"/>
              <a:t>Edit</a:t>
            </a:r>
            <a:r>
              <a:rPr lang="it-IT" dirty="0"/>
              <a:t> </a:t>
            </a:r>
            <a:r>
              <a:rPr lang="it-IT" dirty="0" err="1"/>
              <a:t>Standfirst</a:t>
            </a:r>
            <a:r>
              <a:rPr lang="it-IT" dirty="0"/>
              <a:t> text</a:t>
            </a:r>
          </a:p>
        </p:txBody>
      </p:sp>
      <p:sp>
        <p:nvSpPr>
          <p:cNvPr id="17" name="Segnaposto testo 2"/>
          <p:cNvSpPr>
            <a:spLocks noGrp="1"/>
          </p:cNvSpPr>
          <p:nvPr userDrawn="1">
            <p:ph type="body" idx="1" hasCustomPrompt="1"/>
          </p:nvPr>
        </p:nvSpPr>
        <p:spPr>
          <a:xfrm>
            <a:off x="6798736" y="3030471"/>
            <a:ext cx="1615017" cy="446276"/>
          </a:xfrm>
        </p:spPr>
        <p:txBody>
          <a:bodyPr anchor="t" anchorCtr="0"/>
          <a:lstStyle>
            <a:lvl1pPr marL="0" indent="0">
              <a:buNone/>
              <a:defRPr sz="1200" b="0" baseline="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SUBTITLE 1</a:t>
            </a:r>
          </a:p>
          <a:p>
            <a:pPr lvl="0"/>
            <a:r>
              <a:rPr lang="it-IT" dirty="0" err="1"/>
              <a:t>Lorem</a:t>
            </a:r>
            <a:r>
              <a:rPr lang="it-IT" dirty="0"/>
              <a:t> </a:t>
            </a:r>
            <a:r>
              <a:rPr lang="it-IT" dirty="0" err="1"/>
              <a:t>Ipsum</a:t>
            </a:r>
            <a:endParaRPr lang="it-IT" dirty="0"/>
          </a:p>
        </p:txBody>
      </p:sp>
      <p:sp>
        <p:nvSpPr>
          <p:cNvPr id="18" name="Segnaposto contenuto 3"/>
          <p:cNvSpPr>
            <a:spLocks noGrp="1"/>
          </p:cNvSpPr>
          <p:nvPr userDrawn="1">
            <p:ph sz="half" idx="2"/>
          </p:nvPr>
        </p:nvSpPr>
        <p:spPr>
          <a:xfrm>
            <a:off x="6798736" y="3692565"/>
            <a:ext cx="1615017" cy="553998"/>
          </a:xfrm>
        </p:spPr>
        <p:txBody>
          <a:bodyPr/>
          <a:lstStyle>
            <a:lvl1pPr marL="0" indent="0">
              <a:buNone/>
              <a:defRPr sz="1200"/>
            </a:lvl1pPr>
            <a:lvl2pPr marL="457200" indent="0">
              <a:buNone/>
              <a:defRPr sz="1200"/>
            </a:lvl2pPr>
            <a:lvl3pPr marL="850900" indent="0">
              <a:buNone/>
              <a:defRPr sz="12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p:txBody>
      </p:sp>
      <p:sp>
        <p:nvSpPr>
          <p:cNvPr id="4" name="Segnaposto grafico 3"/>
          <p:cNvSpPr>
            <a:spLocks noGrp="1"/>
          </p:cNvSpPr>
          <p:nvPr userDrawn="1">
            <p:ph type="chart" sz="quarter" idx="14"/>
          </p:nvPr>
        </p:nvSpPr>
        <p:spPr>
          <a:xfrm>
            <a:off x="717550" y="1714500"/>
            <a:ext cx="5734050" cy="2532063"/>
          </a:xfrm>
          <a:solidFill>
            <a:srgbClr val="D9D9D9"/>
          </a:solidFill>
        </p:spPr>
        <p:txBody>
          <a:bodyPr>
            <a:noAutofit/>
          </a:bodyPr>
          <a:lstStyle/>
          <a:p>
            <a:endParaRPr lang="it-IT"/>
          </a:p>
        </p:txBody>
      </p:sp>
      <p:sp>
        <p:nvSpPr>
          <p:cNvPr id="19" name="Rettangolo 18"/>
          <p:cNvSpPr/>
          <p:nvPr userDrawn="1"/>
        </p:nvSpPr>
        <p:spPr>
          <a:xfrm>
            <a:off x="0" y="0"/>
            <a:ext cx="8413750" cy="28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20" name="Rettangolo 19"/>
          <p:cNvSpPr/>
          <p:nvPr userDrawn="1"/>
        </p:nvSpPr>
        <p:spPr>
          <a:xfrm>
            <a:off x="8413750" y="0"/>
            <a:ext cx="730250" cy="28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CasellaDiTesto 20"/>
          <p:cNvSpPr txBox="1"/>
          <p:nvPr userDrawn="1"/>
        </p:nvSpPr>
        <p:spPr>
          <a:xfrm>
            <a:off x="8413750" y="-1"/>
            <a:ext cx="730250" cy="288000"/>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22" name="Segnaposto testo 21"/>
          <p:cNvSpPr>
            <a:spLocks noGrp="1"/>
          </p:cNvSpPr>
          <p:nvPr>
            <p:ph type="body" sz="quarter" idx="10" hasCustomPrompt="1"/>
          </p:nvPr>
        </p:nvSpPr>
        <p:spPr>
          <a:xfrm>
            <a:off x="717553" y="67055"/>
            <a:ext cx="2997197" cy="153888"/>
          </a:xfrm>
        </p:spPr>
        <p:txBody>
          <a:bodyPr anchor="ctr" anchorCtr="0"/>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pic>
        <p:nvPicPr>
          <p:cNvPr id="12" name="masterbrand.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136800" y="4177043"/>
            <a:ext cx="1449799" cy="838800"/>
          </a:xfrm>
          <a:prstGeom prst="rect">
            <a:avLst/>
          </a:prstGeom>
        </p:spPr>
      </p:pic>
    </p:spTree>
    <p:extLst>
      <p:ext uri="{BB962C8B-B14F-4D97-AF65-F5344CB8AC3E}">
        <p14:creationId xmlns:p14="http://schemas.microsoft.com/office/powerpoint/2010/main" val="85139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mage">
    <p:bg>
      <p:bgPr>
        <a:gradFill flip="none" rotWithShape="1">
          <a:gsLst>
            <a:gs pos="28000">
              <a:schemeClr val="tx2"/>
            </a:gs>
            <a:gs pos="100000">
              <a:schemeClr val="tx2">
                <a:lumMod val="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7" name="IMG_3408.jpg" descr="/Volumes/Macintosh HD/Users/Valentina/Documents/• vale_IN CORSO •/BOCCONI PPT 10aprile/img/IMG_3408.jpg"/>
          <p:cNvPicPr>
            <a:picLocks noChangeAspect="1"/>
          </p:cNvPicPr>
          <p:nvPr userDrawn="1"/>
        </p:nvPicPr>
        <p:blipFill rotWithShape="1">
          <a:blip r:embed="rId2" r:link="rId3">
            <a:extLst>
              <a:ext uri="{28A0092B-C50C-407E-A947-70E740481C1C}">
                <a14:useLocalDpi xmlns:a14="http://schemas.microsoft.com/office/drawing/2010/main" val="0"/>
              </a:ext>
            </a:extLst>
          </a:blip>
          <a:srcRect l="5561" r="5577"/>
          <a:stretch/>
        </p:blipFill>
        <p:spPr>
          <a:xfrm>
            <a:off x="0" y="-2443"/>
            <a:ext cx="9145588" cy="5145943"/>
          </a:xfrm>
          <a:prstGeom prst="rect">
            <a:avLst/>
          </a:prstGeom>
        </p:spPr>
      </p:pic>
      <p:pic>
        <p:nvPicPr>
          <p:cNvPr id="8" name="sfondo-Bocconi_RGB.jpg" descr="/Volumes/Macintosh HD/Users/Valentina/Documents/• vale_IN CORSO •/BOCCONI PPT 10aprile/img/sfondo-Bocconi_RGB.jpg"/>
          <p:cNvPicPr>
            <a:picLocks noChangeAspect="1"/>
          </p:cNvPicPr>
          <p:nvPr userDrawn="1"/>
        </p:nvPicPr>
        <p:blipFill>
          <a:blip r:embed="rId4" r:link="rId5">
            <a:alphaModFix amt="78000"/>
            <a:extLst>
              <a:ext uri="{28A0092B-C50C-407E-A947-70E740481C1C}">
                <a14:useLocalDpi xmlns:a14="http://schemas.microsoft.com/office/drawing/2010/main" val="0"/>
              </a:ext>
            </a:extLst>
          </a:blip>
          <a:stretch>
            <a:fillRect/>
          </a:stretch>
        </p:blipFill>
        <p:spPr>
          <a:xfrm>
            <a:off x="1588" y="0"/>
            <a:ext cx="9144000" cy="5143500"/>
          </a:xfrm>
          <a:prstGeom prst="rect">
            <a:avLst/>
          </a:prstGeom>
        </p:spPr>
      </p:pic>
      <p:sp>
        <p:nvSpPr>
          <p:cNvPr id="2" name="Title 1"/>
          <p:cNvSpPr>
            <a:spLocks noGrp="1"/>
          </p:cNvSpPr>
          <p:nvPr>
            <p:ph type="ctrTitle"/>
          </p:nvPr>
        </p:nvSpPr>
        <p:spPr>
          <a:xfrm>
            <a:off x="995363" y="2282205"/>
            <a:ext cx="7772400" cy="347531"/>
          </a:xfrm>
        </p:spPr>
        <p:txBody>
          <a:bodyPr lIns="0" tIns="0" rIns="0" bIns="0" anchor="b" anchorCtr="0">
            <a:spAutoFit/>
          </a:bodyPr>
          <a:lstStyle>
            <a:lvl1pPr algn="r">
              <a:lnSpc>
                <a:spcPts val="2700"/>
              </a:lnSpc>
              <a:defRPr sz="2300" b="1" i="0" cap="all" spc="100">
                <a:solidFill>
                  <a:schemeClr val="bg1"/>
                </a:solidFill>
                <a:latin typeface="Open Sans"/>
                <a:cs typeface="Open Sans"/>
              </a:defRPr>
            </a:lvl1pPr>
          </a:lstStyle>
          <a:p>
            <a:r>
              <a:rPr lang="en-US" dirty="0"/>
              <a:t>Click to edit Master title style</a:t>
            </a:r>
          </a:p>
        </p:txBody>
      </p:sp>
      <p:sp>
        <p:nvSpPr>
          <p:cNvPr id="3" name="Subtitle 2"/>
          <p:cNvSpPr>
            <a:spLocks noGrp="1"/>
          </p:cNvSpPr>
          <p:nvPr>
            <p:ph type="subTitle" idx="1"/>
          </p:nvPr>
        </p:nvSpPr>
        <p:spPr>
          <a:xfrm>
            <a:off x="2366963" y="2776152"/>
            <a:ext cx="6400800" cy="246221"/>
          </a:xfrm>
        </p:spPr>
        <p:txBody>
          <a:bodyPr lIns="0" tIns="0" rIns="0" bIns="0">
            <a:spAutoFit/>
          </a:bodyPr>
          <a:lstStyle>
            <a:lvl1pPr marL="0" indent="0" algn="r">
              <a:buNone/>
              <a:defRPr sz="1600" b="0" i="0">
                <a:solidFill>
                  <a:srgbClr val="FFFFFF"/>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 name="cover-brandname.png"/>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150291" y="-168832"/>
            <a:ext cx="3478963" cy="1580927"/>
          </a:xfrm>
          <a:prstGeom prst="rect">
            <a:avLst/>
          </a:prstGeom>
        </p:spPr>
      </p:pic>
      <p:pic>
        <p:nvPicPr>
          <p:cNvPr id="10" name="masterbrand.png"/>
          <p:cNvPicPr>
            <a:picLocks noChangeAspect="1"/>
          </p:cNvPicPr>
          <p:nvPr userDrawn="1"/>
        </p:nvPicPr>
        <p:blipFill>
          <a:blip r:embed="rId8" r:link="rId9">
            <a:extLst>
              <a:ext uri="{28A0092B-C50C-407E-A947-70E740481C1C}">
                <a14:useLocalDpi xmlns:a14="http://schemas.microsoft.com/office/drawing/2010/main" val="0"/>
              </a:ext>
            </a:extLst>
          </a:blip>
          <a:stretch>
            <a:fillRect/>
          </a:stretch>
        </p:blipFill>
        <p:spPr>
          <a:xfrm>
            <a:off x="138545" y="4177043"/>
            <a:ext cx="1449799" cy="838800"/>
          </a:xfrm>
          <a:prstGeom prst="rect">
            <a:avLst/>
          </a:prstGeom>
        </p:spPr>
      </p:pic>
    </p:spTree>
    <p:extLst>
      <p:ext uri="{BB962C8B-B14F-4D97-AF65-F5344CB8AC3E}">
        <p14:creationId xmlns:p14="http://schemas.microsoft.com/office/powerpoint/2010/main" val="199703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12788" y="496441"/>
            <a:ext cx="8229600" cy="538609"/>
          </a:xfrm>
        </p:spPr>
        <p:txBody>
          <a:bodyPr/>
          <a:lstStyle>
            <a:lvl1pPr>
              <a:defRPr baseline="0"/>
            </a:lvl1pPr>
          </a:lstStyle>
          <a:p>
            <a:r>
              <a:rPr lang="it-IT" dirty="0"/>
              <a:t>Layout with </a:t>
            </a:r>
            <a:r>
              <a:rPr lang="it-IT" dirty="0" err="1"/>
              <a:t>Table</a:t>
            </a:r>
            <a:endParaRPr lang="it-IT" dirty="0"/>
          </a:p>
        </p:txBody>
      </p:sp>
      <p:sp>
        <p:nvSpPr>
          <p:cNvPr id="5" name="Segnaposto tabella 4"/>
          <p:cNvSpPr>
            <a:spLocks noGrp="1"/>
          </p:cNvSpPr>
          <p:nvPr userDrawn="1">
            <p:ph type="tbl" sz="quarter" idx="14"/>
          </p:nvPr>
        </p:nvSpPr>
        <p:spPr>
          <a:xfrm>
            <a:off x="712788" y="1298576"/>
            <a:ext cx="7700962" cy="2947988"/>
          </a:xfrm>
          <a:solidFill>
            <a:srgbClr val="D9D9D9"/>
          </a:solidFill>
        </p:spPr>
        <p:txBody>
          <a:bodyPr/>
          <a:lstStyle/>
          <a:p>
            <a:endParaRPr lang="it-IT" dirty="0"/>
          </a:p>
        </p:txBody>
      </p:sp>
      <p:sp>
        <p:nvSpPr>
          <p:cNvPr id="11" name="Rettangolo 10"/>
          <p:cNvSpPr/>
          <p:nvPr userDrawn="1"/>
        </p:nvSpPr>
        <p:spPr>
          <a:xfrm>
            <a:off x="0" y="0"/>
            <a:ext cx="8413750" cy="28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2" name="Rettangolo 11"/>
          <p:cNvSpPr/>
          <p:nvPr userDrawn="1"/>
        </p:nvSpPr>
        <p:spPr>
          <a:xfrm>
            <a:off x="8413750" y="0"/>
            <a:ext cx="730250" cy="28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CasellaDiTesto 16"/>
          <p:cNvSpPr txBox="1"/>
          <p:nvPr userDrawn="1"/>
        </p:nvSpPr>
        <p:spPr>
          <a:xfrm>
            <a:off x="8413750" y="-1"/>
            <a:ext cx="730250" cy="288000"/>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8" name="Segnaposto testo 21"/>
          <p:cNvSpPr>
            <a:spLocks noGrp="1"/>
          </p:cNvSpPr>
          <p:nvPr>
            <p:ph type="body" sz="quarter" idx="10" hasCustomPrompt="1"/>
          </p:nvPr>
        </p:nvSpPr>
        <p:spPr>
          <a:xfrm>
            <a:off x="717553" y="67055"/>
            <a:ext cx="2997197" cy="153888"/>
          </a:xfrm>
        </p:spPr>
        <p:txBody>
          <a:bodyPr anchor="ctr" anchorCtr="0"/>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pic>
        <p:nvPicPr>
          <p:cNvPr id="9" name="masterbrand.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136800" y="4177043"/>
            <a:ext cx="1449799" cy="838800"/>
          </a:xfrm>
          <a:prstGeom prst="rect">
            <a:avLst/>
          </a:prstGeom>
        </p:spPr>
      </p:pic>
    </p:spTree>
    <p:extLst>
      <p:ext uri="{BB962C8B-B14F-4D97-AF65-F5344CB8AC3E}">
        <p14:creationId xmlns:p14="http://schemas.microsoft.com/office/powerpoint/2010/main" val="222984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olo 1"/>
          <p:cNvSpPr>
            <a:spLocks noGrp="1"/>
          </p:cNvSpPr>
          <p:nvPr>
            <p:ph type="title"/>
          </p:nvPr>
        </p:nvSpPr>
        <p:spPr>
          <a:xfrm>
            <a:off x="712788" y="505790"/>
            <a:ext cx="8229600" cy="538609"/>
          </a:xfrm>
        </p:spPr>
        <p:txBody>
          <a:bodyPr/>
          <a:lstStyle/>
          <a:p>
            <a:r>
              <a:rPr lang="it-IT" dirty="0"/>
              <a:t>Fare clic per modificare stile</a:t>
            </a:r>
          </a:p>
        </p:txBody>
      </p:sp>
      <p:sp>
        <p:nvSpPr>
          <p:cNvPr id="13" name="Rettangolo 12"/>
          <p:cNvSpPr/>
          <p:nvPr userDrawn="1"/>
        </p:nvSpPr>
        <p:spPr>
          <a:xfrm>
            <a:off x="0" y="0"/>
            <a:ext cx="8413750" cy="28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4" name="Rettangolo 13"/>
          <p:cNvSpPr/>
          <p:nvPr userDrawn="1"/>
        </p:nvSpPr>
        <p:spPr>
          <a:xfrm>
            <a:off x="8413750" y="0"/>
            <a:ext cx="730250" cy="28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CasellaDiTesto 14"/>
          <p:cNvSpPr txBox="1"/>
          <p:nvPr userDrawn="1"/>
        </p:nvSpPr>
        <p:spPr>
          <a:xfrm>
            <a:off x="8413750" y="-1"/>
            <a:ext cx="730250" cy="288000"/>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6" name="Segnaposto testo 21"/>
          <p:cNvSpPr>
            <a:spLocks noGrp="1"/>
          </p:cNvSpPr>
          <p:nvPr>
            <p:ph type="body" sz="quarter" idx="10" hasCustomPrompt="1"/>
          </p:nvPr>
        </p:nvSpPr>
        <p:spPr>
          <a:xfrm>
            <a:off x="717553" y="67055"/>
            <a:ext cx="2997197" cy="153888"/>
          </a:xfrm>
        </p:spPr>
        <p:txBody>
          <a:bodyPr anchor="ctr" anchorCtr="0"/>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pic>
        <p:nvPicPr>
          <p:cNvPr id="9" name="masterbrand.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136800" y="4177043"/>
            <a:ext cx="1449799" cy="838800"/>
          </a:xfrm>
          <a:prstGeom prst="rect">
            <a:avLst/>
          </a:prstGeom>
        </p:spPr>
      </p:pic>
    </p:spTree>
    <p:extLst>
      <p:ext uri="{BB962C8B-B14F-4D97-AF65-F5344CB8AC3E}">
        <p14:creationId xmlns:p14="http://schemas.microsoft.com/office/powerpoint/2010/main" val="55741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uoto">
    <p:spTree>
      <p:nvGrpSpPr>
        <p:cNvPr id="1" name=""/>
        <p:cNvGrpSpPr/>
        <p:nvPr/>
      </p:nvGrpSpPr>
      <p:grpSpPr>
        <a:xfrm>
          <a:off x="0" y="0"/>
          <a:ext cx="0" cy="0"/>
          <a:chOff x="0" y="0"/>
          <a:chExt cx="0" cy="0"/>
        </a:xfrm>
      </p:grpSpPr>
      <p:pic>
        <p:nvPicPr>
          <p:cNvPr id="4" name="masterbrand.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136800" y="4177043"/>
            <a:ext cx="1449799" cy="838800"/>
          </a:xfrm>
          <a:prstGeom prst="rect">
            <a:avLst/>
          </a:prstGeom>
        </p:spPr>
      </p:pic>
    </p:spTree>
    <p:extLst>
      <p:ext uri="{BB962C8B-B14F-4D97-AF65-F5344CB8AC3E}">
        <p14:creationId xmlns:p14="http://schemas.microsoft.com/office/powerpoint/2010/main" val="3579014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Thanks">
    <p:bg>
      <p:bgPr>
        <a:gradFill flip="none" rotWithShape="1">
          <a:gsLst>
            <a:gs pos="28000">
              <a:schemeClr val="tx2"/>
            </a:gs>
            <a:gs pos="100000">
              <a:schemeClr val="tx2">
                <a:lumMod val="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6423" y="2281761"/>
            <a:ext cx="7772400" cy="353943"/>
          </a:xfrm>
        </p:spPr>
        <p:txBody>
          <a:bodyPr anchor="t"/>
          <a:lstStyle>
            <a:lvl1pPr algn="r">
              <a:defRPr sz="2300" b="1" cap="all" spc="100">
                <a:solidFill>
                  <a:srgbClr val="FFFFFF"/>
                </a:solidFill>
              </a:defRPr>
            </a:lvl1pPr>
          </a:lstStyle>
          <a:p>
            <a:r>
              <a:rPr lang="en-US" dirty="0"/>
              <a:t>THANKS.</a:t>
            </a:r>
          </a:p>
        </p:txBody>
      </p:sp>
      <p:sp>
        <p:nvSpPr>
          <p:cNvPr id="3" name="Text Placeholder 2"/>
          <p:cNvSpPr>
            <a:spLocks noGrp="1"/>
          </p:cNvSpPr>
          <p:nvPr>
            <p:ph type="body" idx="1" hasCustomPrompt="1"/>
          </p:nvPr>
        </p:nvSpPr>
        <p:spPr>
          <a:xfrm>
            <a:off x="2255930" y="4502883"/>
            <a:ext cx="6511835" cy="446276"/>
          </a:xfrm>
        </p:spPr>
        <p:txBody>
          <a:bodyPr wrap="square" lIns="0" tIns="0" rIns="0" bIns="0" anchor="b" anchorCtr="0">
            <a:spAutoFit/>
          </a:bodyPr>
          <a:lstStyle>
            <a:lvl1pPr marL="0" indent="0" algn="r" rtl="0">
              <a:spcAft>
                <a:spcPts val="600"/>
              </a:spcAft>
              <a:buNone/>
              <a:defRPr lang="it-IT" sz="1200" b="0" i="0" u="none" strike="noStrike" baseline="0" smtClean="0">
                <a:solidFill>
                  <a:schemeClr val="bg1"/>
                </a:solidFill>
                <a:latin typeface="Open Sans Semibold"/>
                <a:cs typeface="Open Sans Semi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a:t>Università</a:t>
            </a:r>
            <a:r>
              <a:rPr lang="en-US" dirty="0"/>
              <a:t> </a:t>
            </a:r>
            <a:r>
              <a:rPr lang="en-US" dirty="0" err="1"/>
              <a:t>Commerciale</a:t>
            </a:r>
            <a:r>
              <a:rPr lang="en-US" dirty="0"/>
              <a:t> Luigi </a:t>
            </a:r>
            <a:r>
              <a:rPr lang="en-US" dirty="0" err="1"/>
              <a:t>Bocconi</a:t>
            </a:r>
            <a:endParaRPr lang="en-US" dirty="0"/>
          </a:p>
          <a:p>
            <a:pPr lvl="0"/>
            <a:r>
              <a:rPr lang="en-US" dirty="0"/>
              <a:t>Via </a:t>
            </a:r>
            <a:r>
              <a:rPr lang="en-US" dirty="0" err="1"/>
              <a:t>Sarfatti</a:t>
            </a:r>
            <a:r>
              <a:rPr lang="en-US" dirty="0"/>
              <a:t> 25 | 20136 Milano – Italia | Tel +39 02 5836.1</a:t>
            </a:r>
          </a:p>
        </p:txBody>
      </p:sp>
      <p:pic>
        <p:nvPicPr>
          <p:cNvPr id="6" name="masterbrand.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138545" y="4177043"/>
            <a:ext cx="1449799" cy="838800"/>
          </a:xfrm>
          <a:prstGeom prst="rect">
            <a:avLst/>
          </a:prstGeom>
        </p:spPr>
      </p:pic>
    </p:spTree>
    <p:extLst>
      <p:ext uri="{BB962C8B-B14F-4D97-AF65-F5344CB8AC3E}">
        <p14:creationId xmlns:p14="http://schemas.microsoft.com/office/powerpoint/2010/main" val="3178323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Vuota">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6F17F087-EC93-4944-9512-AC7BA625114C}"/>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7">
            <a:extLst>
              <a:ext uri="{FF2B5EF4-FFF2-40B4-BE49-F238E27FC236}">
                <a16:creationId xmlns:a16="http://schemas.microsoft.com/office/drawing/2014/main" id="{45B9DD02-226C-47D1-9F38-072CAD49A0BD}"/>
              </a:ext>
            </a:extLst>
          </p:cNvPr>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005083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85520" y="2282205"/>
            <a:ext cx="7772400" cy="347531"/>
          </a:xfrm>
        </p:spPr>
        <p:txBody>
          <a:bodyPr lIns="0" tIns="0" rIns="0" bIns="0" anchor="b" anchorCtr="0">
            <a:spAutoFit/>
          </a:bodyPr>
          <a:lstStyle>
            <a:lvl1pPr algn="r">
              <a:lnSpc>
                <a:spcPts val="2700"/>
              </a:lnSpc>
              <a:defRPr sz="2300" b="1" i="0" cap="all" spc="100">
                <a:solidFill>
                  <a:srgbClr val="0046AD"/>
                </a:solidFill>
                <a:latin typeface="Open Sans"/>
                <a:cs typeface="Open Sans"/>
              </a:defRPr>
            </a:lvl1pPr>
          </a:lstStyle>
          <a:p>
            <a:r>
              <a:rPr lang="en-US" dirty="0"/>
              <a:t>Click to edit Master title style</a:t>
            </a:r>
          </a:p>
        </p:txBody>
      </p:sp>
      <p:sp>
        <p:nvSpPr>
          <p:cNvPr id="3" name="Subtitle 2"/>
          <p:cNvSpPr>
            <a:spLocks noGrp="1"/>
          </p:cNvSpPr>
          <p:nvPr>
            <p:ph type="subTitle" idx="1"/>
          </p:nvPr>
        </p:nvSpPr>
        <p:spPr>
          <a:xfrm>
            <a:off x="2366963" y="2776152"/>
            <a:ext cx="6400800" cy="246221"/>
          </a:xfrm>
        </p:spPr>
        <p:txBody>
          <a:bodyPr lIns="0" tIns="0" rIns="0" bIns="0">
            <a:spAutoFit/>
          </a:bodyPr>
          <a:lstStyle>
            <a:lvl1pPr marL="0" indent="0" algn="r">
              <a:buNone/>
              <a:defRPr sz="1600" b="0" i="0">
                <a:solidFill>
                  <a:srgbClr val="0046AD"/>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cover-brandname.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150291" y="-168833"/>
            <a:ext cx="3478963" cy="1580929"/>
          </a:xfrm>
          <a:prstGeom prst="rect">
            <a:avLst/>
          </a:prstGeom>
        </p:spPr>
      </p:pic>
      <p:pic>
        <p:nvPicPr>
          <p:cNvPr id="7" name="masterbrand.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136800" y="4177043"/>
            <a:ext cx="1449799" cy="838800"/>
          </a:xfrm>
          <a:prstGeom prst="rect">
            <a:avLst/>
          </a:prstGeom>
        </p:spPr>
      </p:pic>
    </p:spTree>
    <p:extLst>
      <p:ext uri="{BB962C8B-B14F-4D97-AF65-F5344CB8AC3E}">
        <p14:creationId xmlns:p14="http://schemas.microsoft.com/office/powerpoint/2010/main" val="414358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8027" y="440672"/>
            <a:ext cx="7584138" cy="463802"/>
          </a:xfrm>
        </p:spPr>
        <p:txBody>
          <a:bodyPr/>
          <a:lstStyle>
            <a:lvl1pPr>
              <a:lnSpc>
                <a:spcPts val="3500"/>
              </a:lnSpc>
              <a:defRPr sz="28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712788" y="1298575"/>
            <a:ext cx="7584138" cy="1246495"/>
          </a:xfrm>
        </p:spPr>
        <p:txBody>
          <a:bodyPr wrap="square" lIns="0" tIns="0" rIns="0" bIns="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ttangolo 6"/>
          <p:cNvSpPr/>
          <p:nvPr userDrawn="1"/>
        </p:nvSpPr>
        <p:spPr>
          <a:xfrm>
            <a:off x="0" y="0"/>
            <a:ext cx="8413750" cy="28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8" name="Rettangolo 7"/>
          <p:cNvSpPr/>
          <p:nvPr userDrawn="1"/>
        </p:nvSpPr>
        <p:spPr>
          <a:xfrm>
            <a:off x="8413750" y="0"/>
            <a:ext cx="730250" cy="28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Segnaposto testo 21"/>
          <p:cNvSpPr>
            <a:spLocks noGrp="1"/>
          </p:cNvSpPr>
          <p:nvPr>
            <p:ph type="body" sz="quarter" idx="10" hasCustomPrompt="1"/>
          </p:nvPr>
        </p:nvSpPr>
        <p:spPr>
          <a:xfrm>
            <a:off x="717553" y="67055"/>
            <a:ext cx="2997197" cy="153888"/>
          </a:xfrm>
        </p:spPr>
        <p:txBody>
          <a:bodyPr anchor="ctr" anchorCtr="0"/>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Tree>
    <p:extLst>
      <p:ext uri="{BB962C8B-B14F-4D97-AF65-F5344CB8AC3E}">
        <p14:creationId xmlns:p14="http://schemas.microsoft.com/office/powerpoint/2010/main" val="3220382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2788" y="425210"/>
            <a:ext cx="7584138" cy="463802"/>
          </a:xfrm>
        </p:spPr>
        <p:txBody>
          <a:bodyPr anchor="t" anchorCtr="0"/>
          <a:lstStyle>
            <a:lvl1pPr>
              <a:lnSpc>
                <a:spcPts val="3500"/>
              </a:lnSpc>
              <a:defRPr sz="30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712788" y="1659336"/>
            <a:ext cx="7584138" cy="1246495"/>
          </a:xfrm>
        </p:spPr>
        <p:txBody>
          <a:bodyPr wrap="square" lIns="0" tIns="0" rIns="0" bIns="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egnaposto testo 5"/>
          <p:cNvSpPr>
            <a:spLocks noGrp="1"/>
          </p:cNvSpPr>
          <p:nvPr>
            <p:ph type="body" sz="quarter" idx="11" hasCustomPrompt="1"/>
          </p:nvPr>
        </p:nvSpPr>
        <p:spPr>
          <a:xfrm>
            <a:off x="708025" y="902763"/>
            <a:ext cx="7584138" cy="276999"/>
          </a:xfrm>
        </p:spPr>
        <p:txBody>
          <a:bodyPr/>
          <a:lstStyle>
            <a:lvl1pPr marL="0" indent="0">
              <a:buNone/>
              <a:defRPr sz="1800" baseline="0">
                <a:solidFill>
                  <a:schemeClr val="tx2"/>
                </a:solidFill>
                <a:latin typeface="Open Sans"/>
                <a:cs typeface="Open Sans"/>
              </a:defRPr>
            </a:lvl1pPr>
            <a:lvl2pPr marL="457200" indent="0">
              <a:buNone/>
              <a:defRPr sz="2400">
                <a:solidFill>
                  <a:schemeClr val="tx2"/>
                </a:solidFill>
                <a:latin typeface="Open Sans"/>
                <a:cs typeface="Open Sans"/>
              </a:defRPr>
            </a:lvl2pPr>
            <a:lvl3pPr marL="850900" indent="0">
              <a:buNone/>
              <a:defRPr sz="2400">
                <a:solidFill>
                  <a:schemeClr val="tx2"/>
                </a:solidFill>
                <a:latin typeface="Open Sans"/>
                <a:cs typeface="Open Sans"/>
              </a:defRPr>
            </a:lvl3pPr>
            <a:lvl4pPr marL="1371600" indent="0">
              <a:buNone/>
              <a:defRPr sz="2400">
                <a:solidFill>
                  <a:schemeClr val="tx2"/>
                </a:solidFill>
                <a:latin typeface="Open Sans"/>
                <a:cs typeface="Open Sans"/>
              </a:defRPr>
            </a:lvl4pPr>
            <a:lvl5pPr marL="1828800" indent="0">
              <a:buNone/>
              <a:defRPr sz="2400">
                <a:solidFill>
                  <a:schemeClr val="tx2"/>
                </a:solidFill>
                <a:latin typeface="Open Sans"/>
                <a:cs typeface="Open Sans"/>
              </a:defRPr>
            </a:lvl5pPr>
          </a:lstStyle>
          <a:p>
            <a:pPr lvl="0"/>
            <a:r>
              <a:rPr lang="it-IT" dirty="0"/>
              <a:t>CLICK TO EDIT SUBTITLE</a:t>
            </a:r>
          </a:p>
        </p:txBody>
      </p:sp>
      <p:sp>
        <p:nvSpPr>
          <p:cNvPr id="13" name="Segnaposto testo 12"/>
          <p:cNvSpPr>
            <a:spLocks noGrp="1"/>
          </p:cNvSpPr>
          <p:nvPr>
            <p:ph type="body" sz="quarter" idx="12" hasCustomPrompt="1"/>
          </p:nvPr>
        </p:nvSpPr>
        <p:spPr>
          <a:xfrm>
            <a:off x="708025" y="1302147"/>
            <a:ext cx="3100388" cy="200055"/>
          </a:xfrm>
        </p:spPr>
        <p:txBody>
          <a:bodyPr/>
          <a:lstStyle>
            <a:lvl1pPr marL="0" indent="0">
              <a:lnSpc>
                <a:spcPct val="100000"/>
              </a:lnSpc>
              <a:buNone/>
              <a:defRPr sz="1300" b="1">
                <a:solidFill>
                  <a:schemeClr val="tx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TITLE PARAGRAPH</a:t>
            </a:r>
          </a:p>
        </p:txBody>
      </p:sp>
      <p:sp>
        <p:nvSpPr>
          <p:cNvPr id="17" name="Rettangolo 16"/>
          <p:cNvSpPr/>
          <p:nvPr userDrawn="1"/>
        </p:nvSpPr>
        <p:spPr>
          <a:xfrm>
            <a:off x="0" y="0"/>
            <a:ext cx="8413750" cy="28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8" name="Rettangolo 17"/>
          <p:cNvSpPr/>
          <p:nvPr userDrawn="1"/>
        </p:nvSpPr>
        <p:spPr>
          <a:xfrm>
            <a:off x="8413750" y="0"/>
            <a:ext cx="730250" cy="28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CasellaDiTesto 18"/>
          <p:cNvSpPr txBox="1"/>
          <p:nvPr userDrawn="1"/>
        </p:nvSpPr>
        <p:spPr>
          <a:xfrm>
            <a:off x="8413750" y="-1"/>
            <a:ext cx="730250" cy="288000"/>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20" name="Segnaposto testo 21"/>
          <p:cNvSpPr>
            <a:spLocks noGrp="1"/>
          </p:cNvSpPr>
          <p:nvPr>
            <p:ph type="body" sz="quarter" idx="10" hasCustomPrompt="1"/>
          </p:nvPr>
        </p:nvSpPr>
        <p:spPr>
          <a:xfrm>
            <a:off x="717553" y="67055"/>
            <a:ext cx="2997197" cy="153888"/>
          </a:xfrm>
        </p:spPr>
        <p:txBody>
          <a:bodyPr anchor="ctr" anchorCtr="0"/>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pic>
        <p:nvPicPr>
          <p:cNvPr id="12" name="masterbrand.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136800" y="4177043"/>
            <a:ext cx="1449799" cy="838800"/>
          </a:xfrm>
          <a:prstGeom prst="rect">
            <a:avLst/>
          </a:prstGeom>
        </p:spPr>
      </p:pic>
    </p:spTree>
    <p:extLst>
      <p:ext uri="{BB962C8B-B14F-4D97-AF65-F5344CB8AC3E}">
        <p14:creationId xmlns:p14="http://schemas.microsoft.com/office/powerpoint/2010/main" val="358270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2788" y="571248"/>
            <a:ext cx="7584138" cy="463802"/>
          </a:xfrm>
        </p:spPr>
        <p:txBody>
          <a:bodyPr/>
          <a:lstStyle>
            <a:lvl1pPr>
              <a:lnSpc>
                <a:spcPts val="3500"/>
              </a:lnSpc>
              <a:defRPr sz="3000">
                <a:solidFill>
                  <a:schemeClr val="tx2"/>
                </a:solidFill>
              </a:defRPr>
            </a:lvl1pPr>
          </a:lstStyle>
          <a:p>
            <a:r>
              <a:rPr lang="en-US" dirty="0"/>
              <a:t>Bullet List</a:t>
            </a:r>
          </a:p>
        </p:txBody>
      </p:sp>
      <p:sp>
        <p:nvSpPr>
          <p:cNvPr id="3" name="Content Placeholder 2"/>
          <p:cNvSpPr>
            <a:spLocks noGrp="1"/>
          </p:cNvSpPr>
          <p:nvPr>
            <p:ph idx="1"/>
          </p:nvPr>
        </p:nvSpPr>
        <p:spPr>
          <a:xfrm>
            <a:off x="712788" y="1889522"/>
            <a:ext cx="7584138" cy="1261884"/>
          </a:xfrm>
        </p:spPr>
        <p:txBody>
          <a:bodyPr wrap="square" lIns="0" tIns="0" rIns="0" bIns="0">
            <a:spAutoFit/>
          </a:bodyPr>
          <a:lstStyle>
            <a:lvl1pPr>
              <a:buClr>
                <a:schemeClr val="tx2"/>
              </a:buClr>
              <a:defRPr sz="1300">
                <a:solidFill>
                  <a:schemeClr val="tx2"/>
                </a:solidFill>
                <a:latin typeface="Roboto Slab Regular"/>
                <a:cs typeface="Roboto Slab Regul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egnaposto testo 8"/>
          <p:cNvSpPr>
            <a:spLocks noGrp="1"/>
          </p:cNvSpPr>
          <p:nvPr userDrawn="1">
            <p:ph type="body" sz="quarter" idx="13" hasCustomPrompt="1"/>
          </p:nvPr>
        </p:nvSpPr>
        <p:spPr>
          <a:xfrm>
            <a:off x="717550" y="1307511"/>
            <a:ext cx="7766050" cy="215444"/>
          </a:xfrm>
        </p:spPr>
        <p:txBody>
          <a:bodyPr/>
          <a:lstStyle>
            <a:lvl1pPr marL="0" indent="0">
              <a:buNone/>
              <a:defRPr sz="14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dirty="0" err="1"/>
              <a:t>Edit</a:t>
            </a:r>
            <a:r>
              <a:rPr lang="it-IT" dirty="0"/>
              <a:t> </a:t>
            </a:r>
            <a:r>
              <a:rPr lang="it-IT" dirty="0" err="1"/>
              <a:t>Standfirst</a:t>
            </a:r>
            <a:r>
              <a:rPr lang="it-IT" dirty="0"/>
              <a:t> text</a:t>
            </a:r>
          </a:p>
        </p:txBody>
      </p:sp>
      <p:sp>
        <p:nvSpPr>
          <p:cNvPr id="11" name="Rettangolo 10"/>
          <p:cNvSpPr/>
          <p:nvPr userDrawn="1"/>
        </p:nvSpPr>
        <p:spPr>
          <a:xfrm>
            <a:off x="0" y="0"/>
            <a:ext cx="8413750" cy="28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7" name="Rettangolo 16"/>
          <p:cNvSpPr/>
          <p:nvPr userDrawn="1"/>
        </p:nvSpPr>
        <p:spPr>
          <a:xfrm>
            <a:off x="8413750" y="0"/>
            <a:ext cx="730250" cy="28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CasellaDiTesto 17"/>
          <p:cNvSpPr txBox="1"/>
          <p:nvPr userDrawn="1"/>
        </p:nvSpPr>
        <p:spPr>
          <a:xfrm>
            <a:off x="8413750" y="-1"/>
            <a:ext cx="730250" cy="288000"/>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9" name="Segnaposto testo 21"/>
          <p:cNvSpPr>
            <a:spLocks noGrp="1"/>
          </p:cNvSpPr>
          <p:nvPr>
            <p:ph type="body" sz="quarter" idx="10" hasCustomPrompt="1"/>
          </p:nvPr>
        </p:nvSpPr>
        <p:spPr>
          <a:xfrm>
            <a:off x="717553" y="67055"/>
            <a:ext cx="2997197" cy="153888"/>
          </a:xfrm>
        </p:spPr>
        <p:txBody>
          <a:bodyPr anchor="ctr" anchorCtr="0"/>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pic>
        <p:nvPicPr>
          <p:cNvPr id="13" name="masterbrand.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136800" y="4177043"/>
            <a:ext cx="1449799" cy="838800"/>
          </a:xfrm>
          <a:prstGeom prst="rect">
            <a:avLst/>
          </a:prstGeom>
        </p:spPr>
      </p:pic>
    </p:spTree>
    <p:extLst>
      <p:ext uri="{BB962C8B-B14F-4D97-AF65-F5344CB8AC3E}">
        <p14:creationId xmlns:p14="http://schemas.microsoft.com/office/powerpoint/2010/main" val="200480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ex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2790" y="575957"/>
            <a:ext cx="5552545" cy="463802"/>
          </a:xfrm>
        </p:spPr>
        <p:txBody>
          <a:bodyPr/>
          <a:lstStyle>
            <a:lvl1pPr>
              <a:lnSpc>
                <a:spcPts val="3500"/>
              </a:lnSpc>
              <a:defRPr sz="3000">
                <a:solidFill>
                  <a:srgbClr val="0046AD"/>
                </a:solidFill>
              </a:defRPr>
            </a:lvl1pPr>
          </a:lstStyle>
          <a:p>
            <a:r>
              <a:rPr lang="en-US" dirty="0"/>
              <a:t>Index Layout 1</a:t>
            </a:r>
          </a:p>
        </p:txBody>
      </p:sp>
      <p:sp>
        <p:nvSpPr>
          <p:cNvPr id="19" name="Segnaposto testo 18"/>
          <p:cNvSpPr>
            <a:spLocks noGrp="1"/>
          </p:cNvSpPr>
          <p:nvPr userDrawn="1">
            <p:ph type="body" sz="quarter" idx="11" hasCustomPrompt="1"/>
          </p:nvPr>
        </p:nvSpPr>
        <p:spPr>
          <a:xfrm>
            <a:off x="708028" y="1309758"/>
            <a:ext cx="3432175" cy="1261884"/>
          </a:xfrm>
        </p:spPr>
        <p:txBody>
          <a:bodyPr/>
          <a:lstStyle>
            <a:lvl1pPr marL="0" indent="0">
              <a:buNone/>
              <a:defRPr sz="1300" b="1">
                <a:latin typeface="Open Sans"/>
                <a:cs typeface="Open Sans"/>
              </a:defRPr>
            </a:lvl1pPr>
            <a:lvl2pPr marL="93663" indent="-93663">
              <a:spcAft>
                <a:spcPts val="1200"/>
              </a:spcAft>
              <a:buFont typeface="Arial"/>
              <a:buChar char="–"/>
              <a:defRPr sz="1200"/>
            </a:lvl2pPr>
            <a:lvl3pPr marL="541338" indent="-92075">
              <a:buClr>
                <a:schemeClr val="tx2"/>
              </a:buClr>
              <a:defRPr sz="1200"/>
            </a:lvl3pPr>
            <a:lvl4pPr marL="896938" indent="-177800">
              <a:defRPr sz="1000"/>
            </a:lvl4pPr>
            <a:lvl5pPr marL="896938" indent="-177800">
              <a:defRPr sz="1000"/>
            </a:lvl5pPr>
          </a:lstStyle>
          <a:p>
            <a:pPr lvl="0"/>
            <a:r>
              <a:rPr lang="it-IT" dirty="0"/>
              <a:t>CHAPTER TITLE</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4" name="Segnaposto testo 18"/>
          <p:cNvSpPr>
            <a:spLocks noGrp="1"/>
          </p:cNvSpPr>
          <p:nvPr userDrawn="1">
            <p:ph type="body" sz="quarter" idx="12" hasCustomPrompt="1"/>
          </p:nvPr>
        </p:nvSpPr>
        <p:spPr>
          <a:xfrm>
            <a:off x="4897441" y="1309758"/>
            <a:ext cx="3432175" cy="1184940"/>
          </a:xfrm>
        </p:spPr>
        <p:txBody>
          <a:bodyPr/>
          <a:lstStyle>
            <a:lvl1pPr marL="0" indent="0">
              <a:buNone/>
              <a:defRPr sz="1300" b="1">
                <a:latin typeface="Open Sans"/>
                <a:cs typeface="Open Sans"/>
              </a:defRPr>
            </a:lvl1pPr>
            <a:lvl2pPr marL="93663" indent="-93663">
              <a:buFont typeface="Arial"/>
              <a:buChar char="–"/>
              <a:defRPr sz="1200"/>
            </a:lvl2pPr>
            <a:lvl3pPr marL="541338" indent="-92075">
              <a:buClr>
                <a:schemeClr val="tx2"/>
              </a:buClr>
              <a:defRPr sz="1200"/>
            </a:lvl3pPr>
            <a:lvl4pPr marL="896938" indent="-177800">
              <a:defRPr sz="1000"/>
            </a:lvl4pPr>
            <a:lvl5pPr marL="896938" indent="-177800">
              <a:defRPr sz="1000"/>
            </a:lvl5pPr>
          </a:lstStyle>
          <a:p>
            <a:pPr lvl="0"/>
            <a:r>
              <a:rPr lang="it-IT" dirty="0"/>
              <a:t>CHAPTER TITLE</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0" name="Rettangolo 9"/>
          <p:cNvSpPr/>
          <p:nvPr userDrawn="1"/>
        </p:nvSpPr>
        <p:spPr>
          <a:xfrm>
            <a:off x="0" y="0"/>
            <a:ext cx="8413750" cy="28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2" name="Rettangolo 11"/>
          <p:cNvSpPr/>
          <p:nvPr userDrawn="1"/>
        </p:nvSpPr>
        <p:spPr>
          <a:xfrm>
            <a:off x="8413750" y="0"/>
            <a:ext cx="730250" cy="28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CasellaDiTesto 17"/>
          <p:cNvSpPr txBox="1"/>
          <p:nvPr userDrawn="1"/>
        </p:nvSpPr>
        <p:spPr>
          <a:xfrm>
            <a:off x="8413750" y="-1"/>
            <a:ext cx="730250" cy="288000"/>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20" name="Segnaposto testo 21"/>
          <p:cNvSpPr>
            <a:spLocks noGrp="1"/>
          </p:cNvSpPr>
          <p:nvPr>
            <p:ph type="body" sz="quarter" idx="10" hasCustomPrompt="1"/>
          </p:nvPr>
        </p:nvSpPr>
        <p:spPr>
          <a:xfrm>
            <a:off x="717553" y="67055"/>
            <a:ext cx="2997197" cy="153888"/>
          </a:xfrm>
        </p:spPr>
        <p:txBody>
          <a:bodyPr anchor="ctr" anchorCtr="0"/>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pic>
        <p:nvPicPr>
          <p:cNvPr id="13" name="masterbrand.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136800" y="4177043"/>
            <a:ext cx="1449799" cy="838800"/>
          </a:xfrm>
          <a:prstGeom prst="rect">
            <a:avLst/>
          </a:prstGeom>
        </p:spPr>
      </p:pic>
    </p:spTree>
    <p:extLst>
      <p:ext uri="{BB962C8B-B14F-4D97-AF65-F5344CB8AC3E}">
        <p14:creationId xmlns:p14="http://schemas.microsoft.com/office/powerpoint/2010/main" val="226322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ex 2">
    <p:spTree>
      <p:nvGrpSpPr>
        <p:cNvPr id="1" name=""/>
        <p:cNvGrpSpPr/>
        <p:nvPr/>
      </p:nvGrpSpPr>
      <p:grpSpPr>
        <a:xfrm>
          <a:off x="0" y="0"/>
          <a:ext cx="0" cy="0"/>
          <a:chOff x="0" y="0"/>
          <a:chExt cx="0" cy="0"/>
        </a:xfrm>
      </p:grpSpPr>
      <p:sp>
        <p:nvSpPr>
          <p:cNvPr id="10" name="Rettangolo 9"/>
          <p:cNvSpPr/>
          <p:nvPr userDrawn="1"/>
        </p:nvSpPr>
        <p:spPr>
          <a:xfrm>
            <a:off x="-3175" y="207750"/>
            <a:ext cx="3296708" cy="4935750"/>
          </a:xfrm>
          <a:prstGeom prst="rect">
            <a:avLst/>
          </a:prstGeom>
          <a:solidFill>
            <a:srgbClr val="0065F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le 1"/>
          <p:cNvSpPr>
            <a:spLocks noGrp="1"/>
          </p:cNvSpPr>
          <p:nvPr>
            <p:ph type="title" hasCustomPrompt="1"/>
          </p:nvPr>
        </p:nvSpPr>
        <p:spPr>
          <a:xfrm>
            <a:off x="712790" y="597298"/>
            <a:ext cx="2419879" cy="876308"/>
          </a:xfrm>
        </p:spPr>
        <p:txBody>
          <a:bodyPr anchor="t" anchorCtr="0"/>
          <a:lstStyle>
            <a:lvl1pPr>
              <a:lnSpc>
                <a:spcPts val="3400"/>
              </a:lnSpc>
              <a:defRPr sz="3000">
                <a:solidFill>
                  <a:srgbClr val="FFFFFF"/>
                </a:solidFill>
              </a:defRPr>
            </a:lvl1pPr>
          </a:lstStyle>
          <a:p>
            <a:r>
              <a:rPr lang="en-US" dirty="0"/>
              <a:t>Index </a:t>
            </a:r>
            <a:br>
              <a:rPr lang="en-US" dirty="0"/>
            </a:br>
            <a:r>
              <a:rPr lang="en-US" dirty="0"/>
              <a:t>Layout 2</a:t>
            </a:r>
          </a:p>
        </p:txBody>
      </p:sp>
      <p:sp>
        <p:nvSpPr>
          <p:cNvPr id="16" name="Segnaposto testo 15"/>
          <p:cNvSpPr>
            <a:spLocks noGrp="1"/>
          </p:cNvSpPr>
          <p:nvPr userDrawn="1">
            <p:ph type="body" sz="quarter" idx="10"/>
          </p:nvPr>
        </p:nvSpPr>
        <p:spPr>
          <a:xfrm>
            <a:off x="712788" y="2297067"/>
            <a:ext cx="2487612" cy="400110"/>
          </a:xfrm>
        </p:spPr>
        <p:txBody>
          <a:bodyPr/>
          <a:lstStyle>
            <a:lvl1pPr marL="0" indent="0">
              <a:buNone/>
              <a:defRPr>
                <a:solidFill>
                  <a:srgbClr val="FFFFFF"/>
                </a:solidFill>
              </a:defRPr>
            </a:lvl1pPr>
          </a:lstStyle>
          <a:p>
            <a:pPr lvl="0"/>
            <a:r>
              <a:rPr lang="it-IT" dirty="0"/>
              <a:t>Fare clic per modificare gli stili del testo dello schema</a:t>
            </a:r>
          </a:p>
        </p:txBody>
      </p:sp>
      <p:sp>
        <p:nvSpPr>
          <p:cNvPr id="19" name="Segnaposto testo 18"/>
          <p:cNvSpPr>
            <a:spLocks noGrp="1"/>
          </p:cNvSpPr>
          <p:nvPr userDrawn="1">
            <p:ph type="body" sz="quarter" idx="11" hasCustomPrompt="1"/>
          </p:nvPr>
        </p:nvSpPr>
        <p:spPr>
          <a:xfrm>
            <a:off x="3638550" y="798666"/>
            <a:ext cx="4775200" cy="1215717"/>
          </a:xfrm>
        </p:spPr>
        <p:txBody>
          <a:bodyPr/>
          <a:lstStyle>
            <a:lvl1pPr marL="0" indent="0">
              <a:buNone/>
              <a:defRPr sz="1300" b="1">
                <a:latin typeface="Open Sans"/>
                <a:cs typeface="Open Sans"/>
              </a:defRPr>
            </a:lvl1pPr>
            <a:lvl2pPr marL="180975" indent="-180975">
              <a:buFont typeface="Arial"/>
              <a:buChar char="–"/>
              <a:defRPr sz="1300"/>
            </a:lvl2pPr>
            <a:lvl3pPr marL="541338" indent="-92075">
              <a:buClr>
                <a:schemeClr val="tx2"/>
              </a:buClr>
              <a:defRPr sz="1200"/>
            </a:lvl3pPr>
            <a:lvl4pPr marL="896938" indent="-177800">
              <a:defRPr sz="1000"/>
            </a:lvl4pPr>
            <a:lvl5pPr marL="896938" indent="-177800">
              <a:defRPr sz="1000"/>
            </a:lvl5pPr>
          </a:lstStyle>
          <a:p>
            <a:pPr lvl="0"/>
            <a:r>
              <a:rPr lang="it-IT" dirty="0"/>
              <a:t>CHAPTER TITLE</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2" name="Rettangolo 11"/>
          <p:cNvSpPr/>
          <p:nvPr userDrawn="1"/>
        </p:nvSpPr>
        <p:spPr>
          <a:xfrm>
            <a:off x="0" y="0"/>
            <a:ext cx="8413750" cy="28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3" name="Rettangolo 12"/>
          <p:cNvSpPr/>
          <p:nvPr userDrawn="1"/>
        </p:nvSpPr>
        <p:spPr>
          <a:xfrm>
            <a:off x="8413750" y="0"/>
            <a:ext cx="730250" cy="28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sellaDiTesto 13"/>
          <p:cNvSpPr txBox="1"/>
          <p:nvPr userDrawn="1"/>
        </p:nvSpPr>
        <p:spPr>
          <a:xfrm>
            <a:off x="8413750" y="-1"/>
            <a:ext cx="730250" cy="288000"/>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5" name="Segnaposto testo 21"/>
          <p:cNvSpPr>
            <a:spLocks noGrp="1"/>
          </p:cNvSpPr>
          <p:nvPr>
            <p:ph type="body" sz="quarter" idx="12" hasCustomPrompt="1"/>
          </p:nvPr>
        </p:nvSpPr>
        <p:spPr>
          <a:xfrm>
            <a:off x="717553" y="53675"/>
            <a:ext cx="2997197" cy="153888"/>
          </a:xfrm>
        </p:spPr>
        <p:txBody>
          <a:bodyPr/>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pic>
        <p:nvPicPr>
          <p:cNvPr id="17" name="masterbrand.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138545" y="4177043"/>
            <a:ext cx="1449799" cy="838800"/>
          </a:xfrm>
          <a:prstGeom prst="rect">
            <a:avLst/>
          </a:prstGeom>
        </p:spPr>
      </p:pic>
    </p:spTree>
    <p:extLst>
      <p:ext uri="{BB962C8B-B14F-4D97-AF65-F5344CB8AC3E}">
        <p14:creationId xmlns:p14="http://schemas.microsoft.com/office/powerpoint/2010/main" val="374322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Divider Blu">
    <p:bg>
      <p:bgPr>
        <a:gradFill flip="none" rotWithShape="1">
          <a:gsLst>
            <a:gs pos="28000">
              <a:schemeClr val="tx2"/>
            </a:gs>
            <a:gs pos="100000">
              <a:schemeClr val="tx2">
                <a:lumMod val="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6423" y="2281761"/>
            <a:ext cx="7772400" cy="353943"/>
          </a:xfrm>
        </p:spPr>
        <p:txBody>
          <a:bodyPr anchor="t"/>
          <a:lstStyle>
            <a:lvl1pPr algn="r">
              <a:defRPr sz="2300" b="1" cap="all" spc="100">
                <a:solidFill>
                  <a:srgbClr val="FFFFFF"/>
                </a:solidFill>
              </a:defRPr>
            </a:lvl1pPr>
          </a:lstStyle>
          <a:p>
            <a:r>
              <a:rPr lang="en-US" dirty="0"/>
              <a:t>Click to edit Master title style-divider</a:t>
            </a:r>
          </a:p>
        </p:txBody>
      </p:sp>
      <p:sp>
        <p:nvSpPr>
          <p:cNvPr id="3" name="Text Placeholder 2"/>
          <p:cNvSpPr>
            <a:spLocks noGrp="1"/>
          </p:cNvSpPr>
          <p:nvPr>
            <p:ph type="body" idx="1" hasCustomPrompt="1"/>
          </p:nvPr>
        </p:nvSpPr>
        <p:spPr>
          <a:xfrm>
            <a:off x="995363" y="1036150"/>
            <a:ext cx="7772400" cy="1231106"/>
          </a:xfrm>
        </p:spPr>
        <p:txBody>
          <a:bodyPr lIns="0" tIns="0" rIns="0" bIns="0" anchor="b" anchorCtr="0">
            <a:spAutoFit/>
          </a:bodyPr>
          <a:lstStyle>
            <a:lvl1pPr marL="0" indent="0" algn="r">
              <a:buNone/>
              <a:defRPr sz="8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0.0</a:t>
            </a:r>
          </a:p>
        </p:txBody>
      </p:sp>
      <p:pic>
        <p:nvPicPr>
          <p:cNvPr id="6" name="masterbrand.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138545" y="4177043"/>
            <a:ext cx="1449799" cy="838800"/>
          </a:xfrm>
          <a:prstGeom prst="rect">
            <a:avLst/>
          </a:prstGeom>
        </p:spPr>
      </p:pic>
    </p:spTree>
    <p:extLst>
      <p:ext uri="{BB962C8B-B14F-4D97-AF65-F5344CB8AC3E}">
        <p14:creationId xmlns:p14="http://schemas.microsoft.com/office/powerpoint/2010/main" val="1122394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7553" y="573385"/>
            <a:ext cx="8229600" cy="461665"/>
          </a:xfrm>
          <a:prstGeom prst="rect">
            <a:avLst/>
          </a:prstGeom>
        </p:spPr>
        <p:txBody>
          <a:bodyPr vert="horz" lIns="0" tIns="0" rIns="0" bIns="0" rtlCol="0" anchor="b" anchorCtr="0">
            <a:spAutoFit/>
          </a:bodyPr>
          <a:lstStyle/>
          <a:p>
            <a:r>
              <a:rPr lang="en-US" dirty="0"/>
              <a:t>Click to edit Master title style</a:t>
            </a:r>
          </a:p>
        </p:txBody>
      </p:sp>
      <p:sp>
        <p:nvSpPr>
          <p:cNvPr id="3" name="Text Placeholder 2"/>
          <p:cNvSpPr>
            <a:spLocks noGrp="1"/>
          </p:cNvSpPr>
          <p:nvPr>
            <p:ph type="body" idx="1"/>
          </p:nvPr>
        </p:nvSpPr>
        <p:spPr>
          <a:xfrm>
            <a:off x="712792" y="1298575"/>
            <a:ext cx="7523547" cy="1246495"/>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79" r:id="rId2"/>
    <p:sldLayoutId id="2147493461" r:id="rId3"/>
    <p:sldLayoutId id="2147493457" r:id="rId4"/>
    <p:sldLayoutId id="2147493480" r:id="rId5"/>
    <p:sldLayoutId id="2147493474" r:id="rId6"/>
    <p:sldLayoutId id="2147493470" r:id="rId7"/>
    <p:sldLayoutId id="2147493469" r:id="rId8"/>
    <p:sldLayoutId id="2147493458" r:id="rId9"/>
    <p:sldLayoutId id="2147493460" r:id="rId10"/>
    <p:sldLayoutId id="2147493467" r:id="rId11"/>
    <p:sldLayoutId id="2147493468" r:id="rId12"/>
    <p:sldLayoutId id="2147493459" r:id="rId13"/>
    <p:sldLayoutId id="2147493475" r:id="rId14"/>
    <p:sldLayoutId id="2147493465" r:id="rId15"/>
    <p:sldLayoutId id="2147493471" r:id="rId16"/>
    <p:sldLayoutId id="2147493472" r:id="rId17"/>
    <p:sldLayoutId id="2147493473" r:id="rId18"/>
    <p:sldLayoutId id="2147493476" r:id="rId19"/>
    <p:sldLayoutId id="2147493477" r:id="rId20"/>
    <p:sldLayoutId id="2147493463" r:id="rId21"/>
    <p:sldLayoutId id="2147493464" r:id="rId22"/>
    <p:sldLayoutId id="2147493478" r:id="rId23"/>
    <p:sldLayoutId id="2147493481" r:id="rId24"/>
  </p:sldLayoutIdLst>
  <p:txStyles>
    <p:titleStyle>
      <a:lvl1pPr algn="l" defTabSz="457200" rtl="0" eaLnBrk="1" latinLnBrk="0" hangingPunct="1">
        <a:spcBef>
          <a:spcPct val="0"/>
        </a:spcBef>
        <a:buNone/>
        <a:defRPr sz="3000" kern="1200">
          <a:solidFill>
            <a:schemeClr val="tx2"/>
          </a:solidFill>
          <a:latin typeface="Open Sans"/>
          <a:ea typeface="+mj-ea"/>
          <a:cs typeface="Open Sans"/>
        </a:defRPr>
      </a:lvl1pPr>
    </p:titleStyle>
    <p:bodyStyle>
      <a:lvl1pPr marL="268288" indent="-268288" algn="l" defTabSz="457200" rtl="0" eaLnBrk="1" latinLnBrk="0" hangingPunct="1">
        <a:spcBef>
          <a:spcPts val="0"/>
        </a:spcBef>
        <a:spcAft>
          <a:spcPts val="600"/>
        </a:spcAft>
        <a:buClr>
          <a:schemeClr val="tx2"/>
        </a:buClr>
        <a:buSzPct val="110000"/>
        <a:buFont typeface="Lucida Grande"/>
        <a:buChar char="—"/>
        <a:defRPr sz="1300" kern="1200">
          <a:solidFill>
            <a:schemeClr val="tx1"/>
          </a:solidFill>
          <a:latin typeface="Roboto Slab Light"/>
          <a:ea typeface="+mn-ea"/>
          <a:cs typeface="Roboto Slab Light"/>
        </a:defRPr>
      </a:lvl1pPr>
      <a:lvl2pPr marL="630238" indent="-173038" algn="l" defTabSz="457200" rtl="0" eaLnBrk="1" latinLnBrk="0" hangingPunct="1">
        <a:spcBef>
          <a:spcPts val="0"/>
        </a:spcBef>
        <a:spcAft>
          <a:spcPts val="600"/>
        </a:spcAft>
        <a:buClr>
          <a:schemeClr val="tx2"/>
        </a:buClr>
        <a:buSzPct val="110000"/>
        <a:buFont typeface="Arial"/>
        <a:buChar char="•"/>
        <a:defRPr sz="1200" kern="1200">
          <a:solidFill>
            <a:schemeClr val="tx1"/>
          </a:solidFill>
          <a:latin typeface="Roboto Slab Light"/>
          <a:ea typeface="+mn-ea"/>
          <a:cs typeface="Roboto Slab Light"/>
        </a:defRPr>
      </a:lvl2pPr>
      <a:lvl3pPr marL="987425" indent="-136525" algn="l" defTabSz="457200" rtl="0" eaLnBrk="1" latinLnBrk="0" hangingPunct="1">
        <a:spcBef>
          <a:spcPts val="0"/>
        </a:spcBef>
        <a:spcAft>
          <a:spcPts val="600"/>
        </a:spcAft>
        <a:buFont typeface="Lucida Grande"/>
        <a:buChar char="‑"/>
        <a:defRPr sz="1200" kern="1200">
          <a:solidFill>
            <a:schemeClr val="tx1"/>
          </a:solidFill>
          <a:latin typeface="Roboto Slab Light"/>
          <a:ea typeface="+mn-ea"/>
          <a:cs typeface="Roboto Slab Light"/>
        </a:defRPr>
      </a:lvl3pPr>
      <a:lvl4pPr marL="1525588" indent="-153988" algn="l" defTabSz="457200" rtl="0" eaLnBrk="1" latinLnBrk="0" hangingPunct="1">
        <a:spcBef>
          <a:spcPts val="0"/>
        </a:spcBef>
        <a:spcAft>
          <a:spcPts val="600"/>
        </a:spcAft>
        <a:buFont typeface="Arial"/>
        <a:buChar char="–"/>
        <a:defRPr sz="1200" kern="1200">
          <a:solidFill>
            <a:schemeClr val="tx1"/>
          </a:solidFill>
          <a:latin typeface="Roboto Slab Light"/>
          <a:ea typeface="+mn-ea"/>
          <a:cs typeface="Roboto Slab Light"/>
        </a:defRPr>
      </a:lvl4pPr>
      <a:lvl5pPr marL="1973263" indent="-144463" algn="l" defTabSz="457200" rtl="0" eaLnBrk="1" latinLnBrk="0" hangingPunct="1">
        <a:spcBef>
          <a:spcPts val="0"/>
        </a:spcBef>
        <a:spcAft>
          <a:spcPts val="600"/>
        </a:spcAft>
        <a:buFont typeface="Arial"/>
        <a:buChar char="»"/>
        <a:defRPr sz="1200" kern="1200">
          <a:solidFill>
            <a:schemeClr val="tx1"/>
          </a:solidFill>
          <a:latin typeface="Roboto Slab Light"/>
          <a:ea typeface="+mn-ea"/>
          <a:cs typeface="Roboto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noChangeArrowheads="1"/>
          </p:cNvSpPr>
          <p:nvPr>
            <p:ph type="title"/>
          </p:nvPr>
        </p:nvSpPr>
        <p:spPr>
          <a:xfrm>
            <a:off x="491319" y="905007"/>
            <a:ext cx="8151205" cy="463802"/>
          </a:xfrm>
        </p:spPr>
        <p:txBody>
          <a:bodyPr anchor="ctr">
            <a:normAutofit fontScale="90000"/>
          </a:bodyPr>
          <a:lstStyle/>
          <a:p>
            <a:pPr algn="ctr"/>
            <a:r>
              <a:rPr lang="en-GB" altLang="en-US" sz="2400" b="1" dirty="0"/>
              <a:t>International collaborations in green energy technologies: </a:t>
            </a:r>
            <a:br>
              <a:rPr lang="en-GB" altLang="en-US" sz="2400" b="1" dirty="0"/>
            </a:br>
            <a:r>
              <a:rPr lang="en-GB" altLang="en-US" sz="2400" b="1" dirty="0"/>
              <a:t>What is the role of distance in environmental policy stringency? </a:t>
            </a:r>
          </a:p>
        </p:txBody>
      </p:sp>
      <p:sp>
        <p:nvSpPr>
          <p:cNvPr id="5123" name="Rectangle 3"/>
          <p:cNvSpPr>
            <a:spLocks noGrp="1" noChangeArrowheads="1"/>
          </p:cNvSpPr>
          <p:nvPr>
            <p:ph idx="1"/>
          </p:nvPr>
        </p:nvSpPr>
        <p:spPr>
          <a:xfrm>
            <a:off x="918044" y="2299114"/>
            <a:ext cx="7584138" cy="1246495"/>
          </a:xfrm>
        </p:spPr>
        <p:txBody>
          <a:bodyPr/>
          <a:lstStyle/>
          <a:p>
            <a:pPr marL="0" indent="0" algn="ctr">
              <a:lnSpc>
                <a:spcPct val="130000"/>
              </a:lnSpc>
              <a:spcBef>
                <a:spcPct val="0"/>
              </a:spcBef>
              <a:buNone/>
            </a:pPr>
            <a:r>
              <a:rPr lang="it-IT" altLang="en-US" sz="1350" b="1" dirty="0">
                <a:cs typeface="Tahoma" panose="020B0604030504040204" pitchFamily="34" charset="0"/>
              </a:rPr>
              <a:t>Nicoletta CORROCHER</a:t>
            </a:r>
          </a:p>
          <a:p>
            <a:pPr marL="0" indent="0" algn="ctr">
              <a:lnSpc>
                <a:spcPct val="130000"/>
              </a:lnSpc>
              <a:spcBef>
                <a:spcPct val="0"/>
              </a:spcBef>
              <a:buNone/>
            </a:pPr>
            <a:r>
              <a:rPr lang="it-IT" altLang="en-US" sz="1350" dirty="0">
                <a:cs typeface="Tahoma" panose="020B0604030504040204" pitchFamily="34" charset="0"/>
              </a:rPr>
              <a:t>ICRIOS, Bocconi </a:t>
            </a:r>
            <a:r>
              <a:rPr lang="it-IT" altLang="en-US" sz="1350" dirty="0" err="1">
                <a:cs typeface="Tahoma" panose="020B0604030504040204" pitchFamily="34" charset="0"/>
              </a:rPr>
              <a:t>University</a:t>
            </a:r>
            <a:r>
              <a:rPr lang="it-IT" altLang="en-US" sz="1350" dirty="0">
                <a:cs typeface="Tahoma" panose="020B0604030504040204" pitchFamily="34" charset="0"/>
              </a:rPr>
              <a:t>, Milan</a:t>
            </a:r>
          </a:p>
          <a:p>
            <a:pPr marL="0" indent="0" algn="ctr">
              <a:lnSpc>
                <a:spcPct val="130000"/>
              </a:lnSpc>
              <a:spcBef>
                <a:spcPct val="0"/>
              </a:spcBef>
              <a:buNone/>
            </a:pPr>
            <a:r>
              <a:rPr lang="it-IT" altLang="en-US" sz="1350" b="1" dirty="0">
                <a:cs typeface="Tahoma" panose="020B0604030504040204" pitchFamily="34" charset="0"/>
              </a:rPr>
              <a:t>MARIA LUISA MANCUSI</a:t>
            </a:r>
          </a:p>
          <a:p>
            <a:pPr marL="0" indent="0" algn="ctr">
              <a:lnSpc>
                <a:spcPct val="130000"/>
              </a:lnSpc>
              <a:spcBef>
                <a:spcPct val="0"/>
              </a:spcBef>
              <a:buNone/>
            </a:pPr>
            <a:r>
              <a:rPr lang="en-US" altLang="it-IT" sz="1350" dirty="0" err="1">
                <a:cs typeface="Tahoma" panose="020B0604030504040204" pitchFamily="34" charset="0"/>
              </a:rPr>
              <a:t>Università</a:t>
            </a:r>
            <a:r>
              <a:rPr lang="en-US" altLang="it-IT" sz="1350" dirty="0">
                <a:cs typeface="Tahoma" panose="020B0604030504040204" pitchFamily="34" charset="0"/>
              </a:rPr>
              <a:t> </a:t>
            </a:r>
            <a:r>
              <a:rPr lang="en-US" altLang="it-IT" sz="1350" dirty="0" err="1">
                <a:cs typeface="Tahoma" panose="020B0604030504040204" pitchFamily="34" charset="0"/>
              </a:rPr>
              <a:t>Cattolica</a:t>
            </a:r>
            <a:r>
              <a:rPr lang="en-US" altLang="it-IT" sz="1350" dirty="0">
                <a:cs typeface="Tahoma" panose="020B0604030504040204" pitchFamily="34" charset="0"/>
              </a:rPr>
              <a:t> del </a:t>
            </a:r>
            <a:r>
              <a:rPr lang="en-US" altLang="it-IT" sz="1350" dirty="0" err="1">
                <a:cs typeface="Tahoma" panose="020B0604030504040204" pitchFamily="34" charset="0"/>
              </a:rPr>
              <a:t>Sacro</a:t>
            </a:r>
            <a:r>
              <a:rPr lang="en-US" altLang="it-IT" sz="1350" dirty="0">
                <a:cs typeface="Tahoma" panose="020B0604030504040204" pitchFamily="34" charset="0"/>
              </a:rPr>
              <a:t> </a:t>
            </a:r>
            <a:r>
              <a:rPr lang="en-US" altLang="it-IT" sz="1350" dirty="0" err="1">
                <a:cs typeface="Tahoma" panose="020B0604030504040204" pitchFamily="34" charset="0"/>
              </a:rPr>
              <a:t>Cuore</a:t>
            </a:r>
            <a:r>
              <a:rPr lang="en-US" altLang="it-IT" sz="1350" dirty="0">
                <a:cs typeface="Tahoma" panose="020B0604030504040204" pitchFamily="34" charset="0"/>
              </a:rPr>
              <a:t>, Milan</a:t>
            </a:r>
            <a:endParaRPr lang="it-IT" altLang="en-US" sz="1350" b="1" dirty="0">
              <a:cs typeface="Tahoma" panose="020B0604030504040204" pitchFamily="34" charset="0"/>
            </a:endParaRPr>
          </a:p>
          <a:p>
            <a:pPr marL="0" indent="0" algn="ctr">
              <a:lnSpc>
                <a:spcPct val="130000"/>
              </a:lnSpc>
              <a:spcBef>
                <a:spcPct val="0"/>
              </a:spcBef>
              <a:buNone/>
            </a:pPr>
            <a:endParaRPr lang="it-IT" altLang="en-US" sz="1350" dirty="0">
              <a:cs typeface="Tahoma" panose="020B0604030504040204" pitchFamily="34" charset="0"/>
            </a:endParaRPr>
          </a:p>
        </p:txBody>
      </p:sp>
      <p:sp>
        <p:nvSpPr>
          <p:cNvPr id="5124" name="Rectangle 3"/>
          <p:cNvSpPr>
            <a:spLocks noChangeArrowheads="1"/>
          </p:cNvSpPr>
          <p:nvPr/>
        </p:nvSpPr>
        <p:spPr bwMode="auto">
          <a:xfrm>
            <a:off x="1656160" y="3976977"/>
            <a:ext cx="6107906" cy="941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o"/>
              <a:defRPr sz="3000">
                <a:solidFill>
                  <a:schemeClr val="tx1"/>
                </a:solidFill>
                <a:latin typeface="Book Antiqua" panose="02040602050305030304" pitchFamily="18" charset="0"/>
              </a:defRPr>
            </a:lvl1pPr>
            <a:lvl2pPr marL="742950" indent="-285750">
              <a:spcBef>
                <a:spcPct val="20000"/>
              </a:spcBef>
              <a:buClr>
                <a:schemeClr val="hlink"/>
              </a:buClr>
              <a:buFont typeface="Wingdings" panose="05000000000000000000" pitchFamily="2" charset="2"/>
              <a:buChar char="o"/>
              <a:defRPr sz="2600">
                <a:solidFill>
                  <a:schemeClr val="tx1"/>
                </a:solidFill>
                <a:latin typeface="Book Antiqua" panose="02040602050305030304" pitchFamily="18" charset="0"/>
              </a:defRPr>
            </a:lvl2pPr>
            <a:lvl3pPr marL="1143000" indent="-228600">
              <a:spcBef>
                <a:spcPct val="20000"/>
              </a:spcBef>
              <a:buClr>
                <a:schemeClr val="hlink"/>
              </a:buClr>
              <a:buFont typeface="Wingdings" panose="05000000000000000000" pitchFamily="2" charset="2"/>
              <a:buChar char="o"/>
              <a:defRPr sz="2300">
                <a:solidFill>
                  <a:schemeClr val="tx1"/>
                </a:solidFill>
                <a:latin typeface="Book Antiqua" panose="02040602050305030304" pitchFamily="18" charset="0"/>
              </a:defRPr>
            </a:lvl3pPr>
            <a:lvl4pPr marL="1600200" indent="-228600">
              <a:spcBef>
                <a:spcPct val="20000"/>
              </a:spcBef>
              <a:buClr>
                <a:schemeClr val="hlink"/>
              </a:buClr>
              <a:buFont typeface="Wingdings" panose="05000000000000000000" pitchFamily="2" charset="2"/>
              <a:buChar char="o"/>
              <a:defRPr sz="2000">
                <a:solidFill>
                  <a:schemeClr val="tx1"/>
                </a:solidFill>
                <a:latin typeface="Book Antiqua" panose="02040602050305030304" pitchFamily="18" charset="0"/>
              </a:defRPr>
            </a:lvl4pPr>
            <a:lvl5pPr marL="2057400" indent="-228600">
              <a:spcBef>
                <a:spcPct val="25000"/>
              </a:spcBef>
              <a:buClr>
                <a:schemeClr val="hlink"/>
              </a:buClr>
              <a:buFont typeface="Wingdings" panose="05000000000000000000" pitchFamily="2" charset="2"/>
              <a:buChar char="o"/>
              <a:defRPr sz="2000">
                <a:solidFill>
                  <a:schemeClr val="tx1"/>
                </a:solidFill>
                <a:latin typeface="Book Antiqua" panose="02040602050305030304" pitchFamily="18" charset="0"/>
              </a:defRPr>
            </a:lvl5pPr>
            <a:lvl6pPr marL="2514600" indent="-228600" eaLnBrk="0" fontAlgn="base" hangingPunct="0">
              <a:spcBef>
                <a:spcPct val="25000"/>
              </a:spcBef>
              <a:spcAft>
                <a:spcPct val="0"/>
              </a:spcAft>
              <a:buClr>
                <a:schemeClr val="hlink"/>
              </a:buClr>
              <a:buFont typeface="Wingdings" panose="05000000000000000000" pitchFamily="2" charset="2"/>
              <a:buChar char="o"/>
              <a:defRPr sz="2000">
                <a:solidFill>
                  <a:schemeClr val="tx1"/>
                </a:solidFill>
                <a:latin typeface="Book Antiqua" panose="02040602050305030304" pitchFamily="18" charset="0"/>
              </a:defRPr>
            </a:lvl6pPr>
            <a:lvl7pPr marL="2971800" indent="-228600" eaLnBrk="0" fontAlgn="base" hangingPunct="0">
              <a:spcBef>
                <a:spcPct val="25000"/>
              </a:spcBef>
              <a:spcAft>
                <a:spcPct val="0"/>
              </a:spcAft>
              <a:buClr>
                <a:schemeClr val="hlink"/>
              </a:buClr>
              <a:buFont typeface="Wingdings" panose="05000000000000000000" pitchFamily="2" charset="2"/>
              <a:buChar char="o"/>
              <a:defRPr sz="2000">
                <a:solidFill>
                  <a:schemeClr val="tx1"/>
                </a:solidFill>
                <a:latin typeface="Book Antiqua" panose="02040602050305030304" pitchFamily="18" charset="0"/>
              </a:defRPr>
            </a:lvl7pPr>
            <a:lvl8pPr marL="3429000" indent="-228600" eaLnBrk="0" fontAlgn="base" hangingPunct="0">
              <a:spcBef>
                <a:spcPct val="25000"/>
              </a:spcBef>
              <a:spcAft>
                <a:spcPct val="0"/>
              </a:spcAft>
              <a:buClr>
                <a:schemeClr val="hlink"/>
              </a:buClr>
              <a:buFont typeface="Wingdings" panose="05000000000000000000" pitchFamily="2" charset="2"/>
              <a:buChar char="o"/>
              <a:defRPr sz="2000">
                <a:solidFill>
                  <a:schemeClr val="tx1"/>
                </a:solidFill>
                <a:latin typeface="Book Antiqua" panose="02040602050305030304" pitchFamily="18" charset="0"/>
              </a:defRPr>
            </a:lvl8pPr>
            <a:lvl9pPr marL="3886200" indent="-228600" eaLnBrk="0" fontAlgn="base" hangingPunct="0">
              <a:spcBef>
                <a:spcPct val="25000"/>
              </a:spcBef>
              <a:spcAft>
                <a:spcPct val="0"/>
              </a:spcAft>
              <a:buClr>
                <a:schemeClr val="hlink"/>
              </a:buClr>
              <a:buFont typeface="Wingdings" panose="05000000000000000000" pitchFamily="2" charset="2"/>
              <a:buChar char="o"/>
              <a:defRPr sz="2000">
                <a:solidFill>
                  <a:schemeClr val="tx1"/>
                </a:solidFill>
                <a:latin typeface="Book Antiqua" panose="02040602050305030304" pitchFamily="18" charset="0"/>
              </a:defRPr>
            </a:lvl9pPr>
          </a:lstStyle>
          <a:p>
            <a:pPr algn="ctr">
              <a:lnSpc>
                <a:spcPct val="130000"/>
              </a:lnSpc>
              <a:spcBef>
                <a:spcPct val="0"/>
              </a:spcBef>
              <a:buNone/>
            </a:pPr>
            <a:r>
              <a:rPr lang="en-US" altLang="en-US" sz="1500" dirty="0">
                <a:latin typeface="+mn-lt"/>
              </a:rPr>
              <a:t>RSAI Conference </a:t>
            </a:r>
          </a:p>
          <a:p>
            <a:pPr algn="ctr">
              <a:lnSpc>
                <a:spcPct val="130000"/>
              </a:lnSpc>
              <a:spcBef>
                <a:spcPct val="0"/>
              </a:spcBef>
              <a:buNone/>
            </a:pPr>
            <a:r>
              <a:rPr lang="en-US" altLang="en-US" sz="1500" dirty="0">
                <a:latin typeface="+mn-lt"/>
              </a:rPr>
              <a:t>26 May 2021</a:t>
            </a:r>
          </a:p>
        </p:txBody>
      </p:sp>
    </p:spTree>
    <p:extLst>
      <p:ext uri="{BB962C8B-B14F-4D97-AF65-F5344CB8AC3E}">
        <p14:creationId xmlns:p14="http://schemas.microsoft.com/office/powerpoint/2010/main" val="1914239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a:xfrm>
            <a:off x="412738" y="412294"/>
            <a:ext cx="7584138" cy="416076"/>
          </a:xfrm>
        </p:spPr>
        <p:txBody>
          <a:bodyPr/>
          <a:lstStyle/>
          <a:p>
            <a:r>
              <a:rPr lang="en-GB" altLang="it-IT" sz="2400" b="1" dirty="0"/>
              <a:t>THE COMPONENTS OF EPS</a:t>
            </a:r>
          </a:p>
        </p:txBody>
      </p:sp>
      <p:sp>
        <p:nvSpPr>
          <p:cNvPr id="3" name="Segnaposto contenuto 2"/>
          <p:cNvSpPr>
            <a:spLocks noGrp="1"/>
          </p:cNvSpPr>
          <p:nvPr>
            <p:ph idx="1"/>
          </p:nvPr>
        </p:nvSpPr>
        <p:spPr>
          <a:xfrm>
            <a:off x="183084" y="952102"/>
            <a:ext cx="8429389" cy="4382336"/>
          </a:xfrm>
          <a:extLst/>
        </p:spPr>
        <p:txBody>
          <a:bodyPr>
            <a:noAutofit/>
          </a:bodyPr>
          <a:lstStyle/>
          <a:p>
            <a:pPr>
              <a:lnSpc>
                <a:spcPct val="150000"/>
              </a:lnSpc>
              <a:spcAft>
                <a:spcPts val="0"/>
              </a:spcAft>
              <a:buFont typeface="Wingdings" panose="05000000000000000000" pitchFamily="2" charset="2"/>
              <a:buChar char="§"/>
              <a:defRPr/>
            </a:pPr>
            <a:r>
              <a:rPr lang="en-GB" sz="1400" dirty="0"/>
              <a:t>EPS can be unpacked into </a:t>
            </a:r>
            <a:r>
              <a:rPr lang="en-US" sz="1400" dirty="0" smtClean="0"/>
              <a:t>market-based and non-market based policy instruments</a:t>
            </a:r>
            <a:endParaRPr lang="en-US" sz="1400" dirty="0"/>
          </a:p>
          <a:p>
            <a:pPr lvl="1">
              <a:lnSpc>
                <a:spcPct val="150000"/>
              </a:lnSpc>
              <a:spcAft>
                <a:spcPts val="0"/>
              </a:spcAft>
              <a:buFont typeface="Wingdings" panose="05000000000000000000" pitchFamily="2" charset="2"/>
              <a:buChar char="§"/>
              <a:defRPr/>
            </a:pPr>
            <a:r>
              <a:rPr lang="en-US" sz="1400" b="1" u="sng" dirty="0"/>
              <a:t>Market-based</a:t>
            </a:r>
            <a:r>
              <a:rPr lang="en-US" sz="1400" b="1" dirty="0"/>
              <a:t> </a:t>
            </a:r>
            <a:r>
              <a:rPr lang="en-US" sz="1400" dirty="0"/>
              <a:t>instruments do not mandate the use of specific technologies, leaving to the firm to choose the most efficient among suitable alternatives</a:t>
            </a:r>
          </a:p>
          <a:p>
            <a:pPr lvl="1">
              <a:lnSpc>
                <a:spcPct val="150000"/>
              </a:lnSpc>
              <a:spcAft>
                <a:spcPts val="0"/>
              </a:spcAft>
              <a:buFont typeface="Wingdings" panose="05000000000000000000" pitchFamily="2" charset="2"/>
              <a:buChar char="§"/>
              <a:defRPr/>
            </a:pPr>
            <a:r>
              <a:rPr lang="en-US" sz="1400" b="1" u="sng" dirty="0" smtClean="0"/>
              <a:t>Non-market </a:t>
            </a:r>
            <a:r>
              <a:rPr lang="en-US" sz="1400" b="1" u="sng" dirty="0"/>
              <a:t>based</a:t>
            </a:r>
            <a:r>
              <a:rPr lang="en-US" sz="1400" b="1" dirty="0"/>
              <a:t> </a:t>
            </a:r>
            <a:r>
              <a:rPr lang="en-US" sz="1400" dirty="0"/>
              <a:t>instruments often focus on the requirement (law enforcement) to adopt a specific and more environmentally efficient technologies</a:t>
            </a:r>
          </a:p>
          <a:p>
            <a:pPr>
              <a:lnSpc>
                <a:spcPct val="150000"/>
              </a:lnSpc>
              <a:spcAft>
                <a:spcPts val="0"/>
              </a:spcAft>
              <a:buFont typeface="Wingdings" panose="05000000000000000000" pitchFamily="2" charset="2"/>
              <a:buChar char="§"/>
              <a:defRPr/>
            </a:pPr>
            <a:r>
              <a:rPr lang="en-US" sz="1400" dirty="0" smtClean="0"/>
              <a:t>The </a:t>
            </a:r>
            <a:r>
              <a:rPr lang="en-US" sz="1400" dirty="0"/>
              <a:t>two instruments might provide different incentives for cross-border collaboration in technology development (Marin and </a:t>
            </a:r>
            <a:r>
              <a:rPr lang="en-US" sz="1400" dirty="0" err="1"/>
              <a:t>Zanfei</a:t>
            </a:r>
            <a:r>
              <a:rPr lang="en-US" sz="1400" dirty="0"/>
              <a:t>, 2018) </a:t>
            </a:r>
          </a:p>
          <a:p>
            <a:pPr>
              <a:lnSpc>
                <a:spcPct val="150000"/>
              </a:lnSpc>
              <a:spcAft>
                <a:spcPts val="0"/>
              </a:spcAft>
              <a:buFont typeface="Wingdings" panose="05000000000000000000" pitchFamily="2" charset="2"/>
              <a:buChar char="§"/>
              <a:defRPr/>
            </a:pPr>
            <a:r>
              <a:rPr lang="en-US" sz="1400" b="1" dirty="0"/>
              <a:t>We propose an alternative classification of EPS components</a:t>
            </a:r>
            <a:r>
              <a:rPr lang="en-US" sz="1400" dirty="0"/>
              <a:t>, i.e. </a:t>
            </a:r>
            <a:r>
              <a:rPr lang="en-US" sz="1400" i="1" dirty="0"/>
              <a:t>technology-push (R&amp;D subsidies, taxes and feed in tariffs)  </a:t>
            </a:r>
            <a:r>
              <a:rPr lang="en-US" sz="1400" dirty="0"/>
              <a:t>vs. </a:t>
            </a:r>
            <a:r>
              <a:rPr lang="en-US" sz="1400" i="1" dirty="0"/>
              <a:t>demand-pull (trading schemes, deposit refund schemes and standards) </a:t>
            </a:r>
            <a:r>
              <a:rPr lang="en-US" sz="1400" dirty="0"/>
              <a:t>components (</a:t>
            </a:r>
            <a:r>
              <a:rPr lang="en-US" sz="1400" dirty="0" err="1"/>
              <a:t>Rennings</a:t>
            </a:r>
            <a:r>
              <a:rPr lang="en-US" sz="1400" dirty="0"/>
              <a:t>, 2000; Jaffe et al., 2002; Peters et al., 2012; </a:t>
            </a:r>
            <a:r>
              <a:rPr lang="en-US" sz="1400" dirty="0" err="1"/>
              <a:t>Ghisetti</a:t>
            </a:r>
            <a:r>
              <a:rPr lang="en-US" sz="1400" dirty="0"/>
              <a:t>, 2017)</a:t>
            </a:r>
          </a:p>
          <a:p>
            <a:pPr lvl="1">
              <a:lnSpc>
                <a:spcPct val="150000"/>
              </a:lnSpc>
              <a:spcAft>
                <a:spcPts val="0"/>
              </a:spcAft>
              <a:buFont typeface="Wingdings" panose="05000000000000000000" pitchFamily="2" charset="2"/>
              <a:buChar char="§"/>
              <a:defRPr/>
            </a:pPr>
            <a:r>
              <a:rPr lang="en-GB" dirty="0"/>
              <a:t>Policy instruments can act as a stimulus either </a:t>
            </a:r>
            <a:r>
              <a:rPr lang="en-GB" dirty="0">
                <a:solidFill>
                  <a:srgbClr val="FF0000"/>
                </a:solidFill>
              </a:rPr>
              <a:t>for companies to develop innovations </a:t>
            </a:r>
            <a:r>
              <a:rPr lang="en-GB" dirty="0"/>
              <a:t>into green technology domains, or </a:t>
            </a:r>
            <a:r>
              <a:rPr lang="en-GB" dirty="0">
                <a:solidFill>
                  <a:srgbClr val="FF0000"/>
                </a:solidFill>
              </a:rPr>
              <a:t>for the market to adopt specific standards or benefit from schemes that foster the diffusion of green technologies</a:t>
            </a:r>
            <a:r>
              <a:rPr lang="en-GB" dirty="0"/>
              <a:t>. </a:t>
            </a:r>
            <a:endParaRPr lang="en-GB" sz="1300" dirty="0"/>
          </a:p>
        </p:txBody>
      </p:sp>
    </p:spTree>
    <p:extLst>
      <p:ext uri="{BB962C8B-B14F-4D97-AF65-F5344CB8AC3E}">
        <p14:creationId xmlns:p14="http://schemas.microsoft.com/office/powerpoint/2010/main" val="201243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a:xfrm>
            <a:off x="340481" y="488398"/>
            <a:ext cx="7584138" cy="416076"/>
          </a:xfrm>
        </p:spPr>
        <p:txBody>
          <a:bodyPr/>
          <a:lstStyle/>
          <a:p>
            <a:r>
              <a:rPr lang="en-GB" altLang="it-IT" sz="2400" b="1" dirty="0"/>
              <a:t>EVIDENCE ON PATENTING ACTIVITY</a:t>
            </a:r>
          </a:p>
        </p:txBody>
      </p:sp>
      <p:sp>
        <p:nvSpPr>
          <p:cNvPr id="3" name="Segnaposto contenuto 2"/>
          <p:cNvSpPr>
            <a:spLocks noGrp="1"/>
          </p:cNvSpPr>
          <p:nvPr>
            <p:ph idx="1"/>
          </p:nvPr>
        </p:nvSpPr>
        <p:spPr>
          <a:xfrm>
            <a:off x="420365" y="1069560"/>
            <a:ext cx="8457873" cy="1246495"/>
          </a:xfrm>
        </p:spPr>
        <p:txBody>
          <a:bodyPr>
            <a:noAutofit/>
          </a:bodyPr>
          <a:lstStyle/>
          <a:p>
            <a:pPr marL="0" indent="0">
              <a:spcAft>
                <a:spcPts val="450"/>
              </a:spcAft>
              <a:buNone/>
              <a:defRPr/>
            </a:pPr>
            <a:r>
              <a:rPr lang="en-US" sz="1600" dirty="0"/>
              <a:t>Over the sample period, the </a:t>
            </a:r>
            <a:r>
              <a:rPr lang="en-US" sz="1600" b="1" dirty="0">
                <a:solidFill>
                  <a:srgbClr val="FF0000"/>
                </a:solidFill>
              </a:rPr>
              <a:t>growth rate of patents and co-patents in environmental-related (ENV), climate change mitigation (CCM) and energy generation, transmission or distribution (ENE) technologies </a:t>
            </a:r>
            <a:r>
              <a:rPr lang="en-US" sz="1600" dirty="0"/>
              <a:t>has been almost invariantly larger than that of total patents and co-patents in each country </a:t>
            </a:r>
          </a:p>
        </p:txBody>
      </p:sp>
      <p:graphicFrame>
        <p:nvGraphicFramePr>
          <p:cNvPr id="4" name="Tabella 3"/>
          <p:cNvGraphicFramePr>
            <a:graphicFrameLocks noGrp="1"/>
          </p:cNvGraphicFramePr>
          <p:nvPr>
            <p:extLst>
              <p:ext uri="{D42A27DB-BD31-4B8C-83A1-F6EECF244321}">
                <p14:modId xmlns:p14="http://schemas.microsoft.com/office/powerpoint/2010/main" val="435000244"/>
              </p:ext>
            </p:extLst>
          </p:nvPr>
        </p:nvGraphicFramePr>
        <p:xfrm>
          <a:off x="536021" y="2198163"/>
          <a:ext cx="6927824" cy="2651949"/>
        </p:xfrm>
        <a:graphic>
          <a:graphicData uri="http://schemas.openxmlformats.org/drawingml/2006/table">
            <a:tbl>
              <a:tblPr firstRow="1" firstCol="1" bandRow="1">
                <a:tableStyleId>{7E9639D4-E3E2-4D34-9284-5A2195B3D0D7}</a:tableStyleId>
              </a:tblPr>
              <a:tblGrid>
                <a:gridCol w="2205786">
                  <a:extLst>
                    <a:ext uri="{9D8B030D-6E8A-4147-A177-3AD203B41FA5}">
                      <a16:colId xmlns:a16="http://schemas.microsoft.com/office/drawing/2014/main" val="4058881761"/>
                    </a:ext>
                  </a:extLst>
                </a:gridCol>
                <a:gridCol w="583289">
                  <a:extLst>
                    <a:ext uri="{9D8B030D-6E8A-4147-A177-3AD203B41FA5}">
                      <a16:colId xmlns:a16="http://schemas.microsoft.com/office/drawing/2014/main" val="3300298466"/>
                    </a:ext>
                  </a:extLst>
                </a:gridCol>
                <a:gridCol w="623537">
                  <a:extLst>
                    <a:ext uri="{9D8B030D-6E8A-4147-A177-3AD203B41FA5}">
                      <a16:colId xmlns:a16="http://schemas.microsoft.com/office/drawing/2014/main" val="3272190649"/>
                    </a:ext>
                  </a:extLst>
                </a:gridCol>
                <a:gridCol w="583289">
                  <a:extLst>
                    <a:ext uri="{9D8B030D-6E8A-4147-A177-3AD203B41FA5}">
                      <a16:colId xmlns:a16="http://schemas.microsoft.com/office/drawing/2014/main" val="3545265406"/>
                    </a:ext>
                  </a:extLst>
                </a:gridCol>
                <a:gridCol w="570904">
                  <a:extLst>
                    <a:ext uri="{9D8B030D-6E8A-4147-A177-3AD203B41FA5}">
                      <a16:colId xmlns:a16="http://schemas.microsoft.com/office/drawing/2014/main" val="2238143111"/>
                    </a:ext>
                  </a:extLst>
                </a:gridCol>
                <a:gridCol w="583289">
                  <a:extLst>
                    <a:ext uri="{9D8B030D-6E8A-4147-A177-3AD203B41FA5}">
                      <a16:colId xmlns:a16="http://schemas.microsoft.com/office/drawing/2014/main" val="343039283"/>
                    </a:ext>
                  </a:extLst>
                </a:gridCol>
                <a:gridCol w="623537">
                  <a:extLst>
                    <a:ext uri="{9D8B030D-6E8A-4147-A177-3AD203B41FA5}">
                      <a16:colId xmlns:a16="http://schemas.microsoft.com/office/drawing/2014/main" val="3907782797"/>
                    </a:ext>
                  </a:extLst>
                </a:gridCol>
                <a:gridCol w="583289">
                  <a:extLst>
                    <a:ext uri="{9D8B030D-6E8A-4147-A177-3AD203B41FA5}">
                      <a16:colId xmlns:a16="http://schemas.microsoft.com/office/drawing/2014/main" val="843764634"/>
                    </a:ext>
                  </a:extLst>
                </a:gridCol>
                <a:gridCol w="570904">
                  <a:extLst>
                    <a:ext uri="{9D8B030D-6E8A-4147-A177-3AD203B41FA5}">
                      <a16:colId xmlns:a16="http://schemas.microsoft.com/office/drawing/2014/main" val="3446099137"/>
                    </a:ext>
                  </a:extLst>
                </a:gridCol>
              </a:tblGrid>
              <a:tr h="294661">
                <a:tc>
                  <a:txBody>
                    <a:bodyPr/>
                    <a:lstStyle/>
                    <a:p>
                      <a:pPr>
                        <a:lnSpc>
                          <a:spcPct val="107000"/>
                        </a:lnSpc>
                      </a:pPr>
                      <a:endParaRPr lang="it-IT" sz="1200" dirty="0">
                        <a:effectLst/>
                        <a:latin typeface="Calibri" panose="020F0502020204030204" pitchFamily="34" charset="0"/>
                        <a:cs typeface="Times New Roman" panose="02020603050405020304" pitchFamily="18" charset="0"/>
                      </a:endParaRPr>
                    </a:p>
                  </a:txBody>
                  <a:tcPr marL="33655" marR="33655" marT="0" marB="0" anchor="b">
                    <a:solidFill>
                      <a:schemeClr val="accent6"/>
                    </a:solidFill>
                  </a:tcPr>
                </a:tc>
                <a:tc gridSpan="4">
                  <a:txBody>
                    <a:bodyPr/>
                    <a:lstStyle/>
                    <a:p>
                      <a:pPr algn="ctr">
                        <a:lnSpc>
                          <a:spcPct val="107000"/>
                        </a:lnSpc>
                        <a:spcAft>
                          <a:spcPts val="0"/>
                        </a:spcAft>
                      </a:pPr>
                      <a:r>
                        <a:rPr lang="it-IT" sz="1200" dirty="0">
                          <a:effectLst/>
                        </a:rPr>
                        <a:t>ALL PATENTS</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solidFill>
                      <a:schemeClr val="accent6"/>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p>
                      <a:pPr algn="ctr">
                        <a:lnSpc>
                          <a:spcPct val="107000"/>
                        </a:lnSpc>
                        <a:spcAft>
                          <a:spcPts val="0"/>
                        </a:spcAft>
                      </a:pPr>
                      <a:r>
                        <a:rPr lang="it-IT" sz="1200" dirty="0">
                          <a:effectLst/>
                        </a:rPr>
                        <a:t>CO-PATENTS</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solidFill>
                      <a:schemeClr val="accent6"/>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83083035"/>
                  </a:ext>
                </a:extLst>
              </a:tr>
              <a:tr h="294661">
                <a:tc>
                  <a:txBody>
                    <a:bodyPr/>
                    <a:lstStyle/>
                    <a:p>
                      <a:pPr>
                        <a:lnSpc>
                          <a:spcPct val="107000"/>
                        </a:lnSpc>
                      </a:pPr>
                      <a:endParaRPr lang="it-IT" sz="1200" b="1" dirty="0">
                        <a:effectLst/>
                        <a:latin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b="1" dirty="0">
                          <a:effectLst/>
                        </a:rPr>
                        <a:t>ENE</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solidFill>
                      <a:schemeClr val="tx2">
                        <a:lumMod val="40000"/>
                        <a:lumOff val="60000"/>
                      </a:schemeClr>
                    </a:solidFill>
                  </a:tcPr>
                </a:tc>
                <a:tc>
                  <a:txBody>
                    <a:bodyPr/>
                    <a:lstStyle/>
                    <a:p>
                      <a:pPr algn="ctr">
                        <a:lnSpc>
                          <a:spcPct val="107000"/>
                        </a:lnSpc>
                        <a:spcAft>
                          <a:spcPts val="0"/>
                        </a:spcAft>
                      </a:pPr>
                      <a:r>
                        <a:rPr lang="it-IT" sz="1200" b="1" dirty="0">
                          <a:effectLst/>
                        </a:rPr>
                        <a:t>CCM</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b="1" dirty="0">
                          <a:effectLst/>
                        </a:rPr>
                        <a:t>ENV</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b="1" dirty="0">
                          <a:effectLst/>
                        </a:rPr>
                        <a:t>TOT</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b="1" dirty="0">
                          <a:effectLst/>
                        </a:rPr>
                        <a:t>ENE</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solidFill>
                      <a:schemeClr val="tx2">
                        <a:lumMod val="40000"/>
                        <a:lumOff val="60000"/>
                      </a:schemeClr>
                    </a:solidFill>
                  </a:tcPr>
                </a:tc>
                <a:tc>
                  <a:txBody>
                    <a:bodyPr/>
                    <a:lstStyle/>
                    <a:p>
                      <a:pPr algn="ctr">
                        <a:lnSpc>
                          <a:spcPct val="107000"/>
                        </a:lnSpc>
                        <a:spcAft>
                          <a:spcPts val="0"/>
                        </a:spcAft>
                      </a:pPr>
                      <a:r>
                        <a:rPr lang="it-IT" sz="1200" b="1" dirty="0">
                          <a:effectLst/>
                        </a:rPr>
                        <a:t>CCM</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b="1" dirty="0">
                          <a:effectLst/>
                        </a:rPr>
                        <a:t>ENV</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b="1" dirty="0">
                          <a:effectLst/>
                        </a:rPr>
                        <a:t>TOT</a:t>
                      </a:r>
                      <a:endParaRPr lang="it-IT"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extLst>
                  <a:ext uri="{0D108BD9-81ED-4DB2-BD59-A6C34878D82A}">
                    <a16:rowId xmlns:a16="http://schemas.microsoft.com/office/drawing/2014/main" val="1747586974"/>
                  </a:ext>
                </a:extLst>
              </a:tr>
              <a:tr h="294661">
                <a:tc>
                  <a:txBody>
                    <a:bodyPr/>
                    <a:lstStyle/>
                    <a:p>
                      <a:pPr>
                        <a:lnSpc>
                          <a:spcPct val="107000"/>
                        </a:lnSpc>
                        <a:spcAft>
                          <a:spcPts val="0"/>
                        </a:spcAft>
                      </a:pPr>
                      <a:r>
                        <a:rPr lang="it-IT" sz="1200">
                          <a:effectLst/>
                        </a:rPr>
                        <a:t>BRIICS</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dirty="0">
                          <a:effectLst/>
                        </a:rPr>
                        <a:t>0,34</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solidFill>
                      <a:schemeClr val="tx2">
                        <a:lumMod val="40000"/>
                        <a:lumOff val="60000"/>
                      </a:schemeClr>
                    </a:solidFill>
                  </a:tcPr>
                </a:tc>
                <a:tc>
                  <a:txBody>
                    <a:bodyPr/>
                    <a:lstStyle/>
                    <a:p>
                      <a:pPr algn="ctr">
                        <a:lnSpc>
                          <a:spcPct val="107000"/>
                        </a:lnSpc>
                        <a:spcAft>
                          <a:spcPts val="0"/>
                        </a:spcAft>
                      </a:pPr>
                      <a:r>
                        <a:rPr lang="it-IT" sz="1200" dirty="0">
                          <a:effectLst/>
                        </a:rPr>
                        <a:t>0,31</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a:effectLst/>
                        </a:rPr>
                        <a:t>0,34</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a:effectLst/>
                        </a:rPr>
                        <a:t>0,13</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dirty="0">
                          <a:effectLst/>
                        </a:rPr>
                        <a:t>0,43</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solidFill>
                      <a:schemeClr val="tx2">
                        <a:lumMod val="40000"/>
                        <a:lumOff val="60000"/>
                      </a:schemeClr>
                    </a:solidFill>
                  </a:tcPr>
                </a:tc>
                <a:tc>
                  <a:txBody>
                    <a:bodyPr/>
                    <a:lstStyle/>
                    <a:p>
                      <a:pPr algn="ctr">
                        <a:lnSpc>
                          <a:spcPct val="107000"/>
                        </a:lnSpc>
                        <a:spcAft>
                          <a:spcPts val="0"/>
                        </a:spcAft>
                      </a:pPr>
                      <a:r>
                        <a:rPr lang="it-IT" sz="1200">
                          <a:effectLst/>
                        </a:rPr>
                        <a:t>0,34</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a:effectLst/>
                        </a:rPr>
                        <a:t>0,37</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a:effectLst/>
                        </a:rPr>
                        <a:t>0,15</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extLst>
                  <a:ext uri="{0D108BD9-81ED-4DB2-BD59-A6C34878D82A}">
                    <a16:rowId xmlns:a16="http://schemas.microsoft.com/office/drawing/2014/main" val="1912233669"/>
                  </a:ext>
                </a:extLst>
              </a:tr>
              <a:tr h="294661">
                <a:tc>
                  <a:txBody>
                    <a:bodyPr/>
                    <a:lstStyle/>
                    <a:p>
                      <a:pPr>
                        <a:lnSpc>
                          <a:spcPct val="107000"/>
                        </a:lnSpc>
                        <a:spcAft>
                          <a:spcPts val="0"/>
                        </a:spcAft>
                      </a:pPr>
                      <a:r>
                        <a:rPr lang="it-IT" sz="1200">
                          <a:effectLst/>
                        </a:rPr>
                        <a:t>OECD total</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dirty="0">
                          <a:effectLst/>
                        </a:rPr>
                        <a:t>0,20</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solidFill>
                      <a:schemeClr val="tx2">
                        <a:lumMod val="40000"/>
                        <a:lumOff val="60000"/>
                      </a:schemeClr>
                    </a:solidFill>
                  </a:tcPr>
                </a:tc>
                <a:tc>
                  <a:txBody>
                    <a:bodyPr/>
                    <a:lstStyle/>
                    <a:p>
                      <a:pPr algn="ctr">
                        <a:lnSpc>
                          <a:spcPct val="107000"/>
                        </a:lnSpc>
                        <a:spcAft>
                          <a:spcPts val="0"/>
                        </a:spcAft>
                      </a:pPr>
                      <a:r>
                        <a:rPr lang="it-IT" sz="1200">
                          <a:effectLst/>
                        </a:rPr>
                        <a:t>0,16</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dirty="0">
                          <a:effectLst/>
                        </a:rPr>
                        <a:t>0,11</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a:effectLst/>
                        </a:rPr>
                        <a:t>0,06</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dirty="0">
                          <a:effectLst/>
                        </a:rPr>
                        <a:t>0,39</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solidFill>
                      <a:schemeClr val="tx2">
                        <a:lumMod val="40000"/>
                        <a:lumOff val="60000"/>
                      </a:schemeClr>
                    </a:solidFill>
                  </a:tcPr>
                </a:tc>
                <a:tc>
                  <a:txBody>
                    <a:bodyPr/>
                    <a:lstStyle/>
                    <a:p>
                      <a:pPr algn="ctr">
                        <a:lnSpc>
                          <a:spcPct val="107000"/>
                        </a:lnSpc>
                        <a:spcAft>
                          <a:spcPts val="0"/>
                        </a:spcAft>
                      </a:pPr>
                      <a:r>
                        <a:rPr lang="it-IT" sz="1200">
                          <a:effectLst/>
                        </a:rPr>
                        <a:t>0,28</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a:effectLst/>
                        </a:rPr>
                        <a:t>0,29</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a:effectLst/>
                        </a:rPr>
                        <a:t>0,10</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extLst>
                  <a:ext uri="{0D108BD9-81ED-4DB2-BD59-A6C34878D82A}">
                    <a16:rowId xmlns:a16="http://schemas.microsoft.com/office/drawing/2014/main" val="3644627127"/>
                  </a:ext>
                </a:extLst>
              </a:tr>
              <a:tr h="294661">
                <a:tc>
                  <a:txBody>
                    <a:bodyPr/>
                    <a:lstStyle/>
                    <a:p>
                      <a:pPr>
                        <a:lnSpc>
                          <a:spcPct val="107000"/>
                        </a:lnSpc>
                        <a:spcAft>
                          <a:spcPts val="0"/>
                        </a:spcAft>
                      </a:pPr>
                      <a:r>
                        <a:rPr lang="it-IT" sz="1200">
                          <a:effectLst/>
                        </a:rPr>
                        <a:t>EU excl. DE</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dirty="0">
                          <a:effectLst/>
                        </a:rPr>
                        <a:t>0,23</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solidFill>
                      <a:schemeClr val="tx2">
                        <a:lumMod val="40000"/>
                        <a:lumOff val="60000"/>
                      </a:schemeClr>
                    </a:solidFill>
                  </a:tcPr>
                </a:tc>
                <a:tc>
                  <a:txBody>
                    <a:bodyPr/>
                    <a:lstStyle/>
                    <a:p>
                      <a:pPr algn="ctr">
                        <a:lnSpc>
                          <a:spcPct val="107000"/>
                        </a:lnSpc>
                        <a:spcAft>
                          <a:spcPts val="0"/>
                        </a:spcAft>
                      </a:pPr>
                      <a:r>
                        <a:rPr lang="it-IT" sz="1200">
                          <a:effectLst/>
                        </a:rPr>
                        <a:t>0,13</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dirty="0">
                          <a:effectLst/>
                        </a:rPr>
                        <a:t>0,09</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dirty="0">
                          <a:effectLst/>
                        </a:rPr>
                        <a:t>0,05</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dirty="0">
                          <a:effectLst/>
                        </a:rPr>
                        <a:t>0,38</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solidFill>
                      <a:schemeClr val="tx2">
                        <a:lumMod val="40000"/>
                        <a:lumOff val="60000"/>
                      </a:schemeClr>
                    </a:solidFill>
                  </a:tcPr>
                </a:tc>
                <a:tc>
                  <a:txBody>
                    <a:bodyPr/>
                    <a:lstStyle/>
                    <a:p>
                      <a:pPr algn="ctr">
                        <a:lnSpc>
                          <a:spcPct val="107000"/>
                        </a:lnSpc>
                        <a:spcAft>
                          <a:spcPts val="0"/>
                        </a:spcAft>
                      </a:pPr>
                      <a:r>
                        <a:rPr lang="it-IT" sz="1200" dirty="0">
                          <a:effectLst/>
                        </a:rPr>
                        <a:t>0,28</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a:effectLst/>
                        </a:rPr>
                        <a:t>0,25</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a:effectLst/>
                        </a:rPr>
                        <a:t>0,09</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extLst>
                  <a:ext uri="{0D108BD9-81ED-4DB2-BD59-A6C34878D82A}">
                    <a16:rowId xmlns:a16="http://schemas.microsoft.com/office/drawing/2014/main" val="589807850"/>
                  </a:ext>
                </a:extLst>
              </a:tr>
              <a:tr h="294661">
                <a:tc>
                  <a:txBody>
                    <a:bodyPr/>
                    <a:lstStyle/>
                    <a:p>
                      <a:pPr>
                        <a:lnSpc>
                          <a:spcPct val="107000"/>
                        </a:lnSpc>
                        <a:spcAft>
                          <a:spcPts val="0"/>
                        </a:spcAft>
                      </a:pPr>
                      <a:r>
                        <a:rPr lang="it-IT" sz="1200">
                          <a:effectLst/>
                        </a:rPr>
                        <a:t>DE</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dirty="0">
                          <a:effectLst/>
                        </a:rPr>
                        <a:t>0,07</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solidFill>
                      <a:schemeClr val="tx2">
                        <a:lumMod val="40000"/>
                        <a:lumOff val="60000"/>
                      </a:schemeClr>
                    </a:solidFill>
                  </a:tcPr>
                </a:tc>
                <a:tc>
                  <a:txBody>
                    <a:bodyPr/>
                    <a:lstStyle/>
                    <a:p>
                      <a:pPr algn="ctr">
                        <a:lnSpc>
                          <a:spcPct val="107000"/>
                        </a:lnSpc>
                        <a:spcAft>
                          <a:spcPts val="0"/>
                        </a:spcAft>
                      </a:pPr>
                      <a:r>
                        <a:rPr lang="it-IT" sz="1200">
                          <a:effectLst/>
                        </a:rPr>
                        <a:t>0,05</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a:effectLst/>
                        </a:rPr>
                        <a:t>0,04</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dirty="0">
                          <a:effectLst/>
                        </a:rPr>
                        <a:t>0,02</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dirty="0">
                          <a:effectLst/>
                        </a:rPr>
                        <a:t>0,14</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solidFill>
                      <a:schemeClr val="tx2">
                        <a:lumMod val="40000"/>
                        <a:lumOff val="60000"/>
                      </a:schemeClr>
                    </a:solidFill>
                  </a:tcPr>
                </a:tc>
                <a:tc>
                  <a:txBody>
                    <a:bodyPr/>
                    <a:lstStyle/>
                    <a:p>
                      <a:pPr algn="ctr">
                        <a:lnSpc>
                          <a:spcPct val="107000"/>
                        </a:lnSpc>
                        <a:spcAft>
                          <a:spcPts val="0"/>
                        </a:spcAft>
                      </a:pPr>
                      <a:r>
                        <a:rPr lang="it-IT" sz="1200" dirty="0">
                          <a:effectLst/>
                        </a:rPr>
                        <a:t>0,10</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a:effectLst/>
                        </a:rPr>
                        <a:t>0,09</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a:effectLst/>
                        </a:rPr>
                        <a:t>0,06</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extLst>
                  <a:ext uri="{0D108BD9-81ED-4DB2-BD59-A6C34878D82A}">
                    <a16:rowId xmlns:a16="http://schemas.microsoft.com/office/drawing/2014/main" val="4065757601"/>
                  </a:ext>
                </a:extLst>
              </a:tr>
              <a:tr h="294661">
                <a:tc>
                  <a:txBody>
                    <a:bodyPr/>
                    <a:lstStyle/>
                    <a:p>
                      <a:pPr>
                        <a:lnSpc>
                          <a:spcPct val="107000"/>
                        </a:lnSpc>
                        <a:spcAft>
                          <a:spcPts val="0"/>
                        </a:spcAft>
                      </a:pPr>
                      <a:r>
                        <a:rPr lang="it-IT" sz="1200">
                          <a:effectLst/>
                        </a:rPr>
                        <a:t>US</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dirty="0">
                          <a:effectLst/>
                        </a:rPr>
                        <a:t>0,10</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solidFill>
                      <a:schemeClr val="tx2">
                        <a:lumMod val="40000"/>
                        <a:lumOff val="60000"/>
                      </a:schemeClr>
                    </a:solidFill>
                  </a:tcPr>
                </a:tc>
                <a:tc>
                  <a:txBody>
                    <a:bodyPr/>
                    <a:lstStyle/>
                    <a:p>
                      <a:pPr algn="ctr">
                        <a:lnSpc>
                          <a:spcPct val="107000"/>
                        </a:lnSpc>
                        <a:spcAft>
                          <a:spcPts val="0"/>
                        </a:spcAft>
                      </a:pPr>
                      <a:r>
                        <a:rPr lang="it-IT" sz="1200">
                          <a:effectLst/>
                        </a:rPr>
                        <a:t>0,07</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a:effectLst/>
                        </a:rPr>
                        <a:t>0,05</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a:effectLst/>
                        </a:rPr>
                        <a:t>0,03</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dirty="0">
                          <a:effectLst/>
                        </a:rPr>
                        <a:t>0,21</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solidFill>
                      <a:schemeClr val="tx2">
                        <a:lumMod val="40000"/>
                        <a:lumOff val="60000"/>
                      </a:schemeClr>
                    </a:solidFill>
                  </a:tcPr>
                </a:tc>
                <a:tc>
                  <a:txBody>
                    <a:bodyPr/>
                    <a:lstStyle/>
                    <a:p>
                      <a:pPr algn="ctr">
                        <a:lnSpc>
                          <a:spcPct val="107000"/>
                        </a:lnSpc>
                        <a:spcAft>
                          <a:spcPts val="0"/>
                        </a:spcAft>
                      </a:pPr>
                      <a:r>
                        <a:rPr lang="it-IT" sz="1200" dirty="0">
                          <a:effectLst/>
                        </a:rPr>
                        <a:t>0,11</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a:effectLst/>
                        </a:rPr>
                        <a:t>0,09</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a:effectLst/>
                        </a:rPr>
                        <a:t>0,07</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extLst>
                  <a:ext uri="{0D108BD9-81ED-4DB2-BD59-A6C34878D82A}">
                    <a16:rowId xmlns:a16="http://schemas.microsoft.com/office/drawing/2014/main" val="854062199"/>
                  </a:ext>
                </a:extLst>
              </a:tr>
              <a:tr h="294661">
                <a:tc>
                  <a:txBody>
                    <a:bodyPr/>
                    <a:lstStyle/>
                    <a:p>
                      <a:pPr>
                        <a:lnSpc>
                          <a:spcPct val="107000"/>
                        </a:lnSpc>
                        <a:spcAft>
                          <a:spcPts val="0"/>
                        </a:spcAft>
                      </a:pPr>
                      <a:r>
                        <a:rPr lang="it-IT" sz="1200">
                          <a:effectLst/>
                        </a:rPr>
                        <a:t>JP</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dirty="0">
                          <a:effectLst/>
                        </a:rPr>
                        <a:t>0,10</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solidFill>
                      <a:schemeClr val="tx2">
                        <a:lumMod val="40000"/>
                        <a:lumOff val="60000"/>
                      </a:schemeClr>
                    </a:solidFill>
                  </a:tcPr>
                </a:tc>
                <a:tc>
                  <a:txBody>
                    <a:bodyPr/>
                    <a:lstStyle/>
                    <a:p>
                      <a:pPr algn="ctr">
                        <a:lnSpc>
                          <a:spcPct val="107000"/>
                        </a:lnSpc>
                        <a:spcAft>
                          <a:spcPts val="0"/>
                        </a:spcAft>
                      </a:pPr>
                      <a:r>
                        <a:rPr lang="it-IT" sz="1200">
                          <a:effectLst/>
                        </a:rPr>
                        <a:t>0,07</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a:effectLst/>
                        </a:rPr>
                        <a:t>0,06</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a:effectLst/>
                        </a:rPr>
                        <a:t>0,04</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dirty="0">
                          <a:effectLst/>
                        </a:rPr>
                        <a:t>0,42</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solidFill>
                      <a:schemeClr val="tx2">
                        <a:lumMod val="40000"/>
                        <a:lumOff val="60000"/>
                      </a:schemeClr>
                    </a:solidFill>
                  </a:tcPr>
                </a:tc>
                <a:tc>
                  <a:txBody>
                    <a:bodyPr/>
                    <a:lstStyle/>
                    <a:p>
                      <a:pPr algn="ctr">
                        <a:lnSpc>
                          <a:spcPct val="107000"/>
                        </a:lnSpc>
                        <a:spcAft>
                          <a:spcPts val="0"/>
                        </a:spcAft>
                      </a:pPr>
                      <a:r>
                        <a:rPr lang="it-IT" sz="1200" dirty="0">
                          <a:effectLst/>
                        </a:rPr>
                        <a:t>0,10</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dirty="0">
                          <a:effectLst/>
                        </a:rPr>
                        <a:t>0,08</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a:effectLst/>
                        </a:rPr>
                        <a:t>0,04</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extLst>
                  <a:ext uri="{0D108BD9-81ED-4DB2-BD59-A6C34878D82A}">
                    <a16:rowId xmlns:a16="http://schemas.microsoft.com/office/drawing/2014/main" val="58465843"/>
                  </a:ext>
                </a:extLst>
              </a:tr>
              <a:tr h="294661">
                <a:tc>
                  <a:txBody>
                    <a:bodyPr/>
                    <a:lstStyle/>
                    <a:p>
                      <a:pPr>
                        <a:lnSpc>
                          <a:spcPct val="107000"/>
                        </a:lnSpc>
                        <a:spcAft>
                          <a:spcPts val="0"/>
                        </a:spcAft>
                      </a:pPr>
                      <a:r>
                        <a:rPr lang="it-IT" sz="1200">
                          <a:effectLst/>
                        </a:rPr>
                        <a:t>OTHER</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dirty="0">
                          <a:effectLst/>
                        </a:rPr>
                        <a:t>0,20</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solidFill>
                      <a:schemeClr val="tx2">
                        <a:lumMod val="40000"/>
                        <a:lumOff val="60000"/>
                      </a:schemeClr>
                    </a:solidFill>
                  </a:tcPr>
                </a:tc>
                <a:tc>
                  <a:txBody>
                    <a:bodyPr/>
                    <a:lstStyle/>
                    <a:p>
                      <a:pPr algn="ctr">
                        <a:lnSpc>
                          <a:spcPct val="107000"/>
                        </a:lnSpc>
                        <a:spcAft>
                          <a:spcPts val="0"/>
                        </a:spcAft>
                      </a:pPr>
                      <a:r>
                        <a:rPr lang="it-IT" sz="1200">
                          <a:effectLst/>
                        </a:rPr>
                        <a:t>0,24</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a:effectLst/>
                        </a:rPr>
                        <a:t>0,17</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a:effectLst/>
                        </a:rPr>
                        <a:t>0,08</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dirty="0">
                          <a:effectLst/>
                        </a:rPr>
                        <a:t>0,45</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solidFill>
                      <a:schemeClr val="tx2">
                        <a:lumMod val="40000"/>
                        <a:lumOff val="60000"/>
                      </a:schemeClr>
                    </a:solidFill>
                  </a:tcPr>
                </a:tc>
                <a:tc>
                  <a:txBody>
                    <a:bodyPr/>
                    <a:lstStyle/>
                    <a:p>
                      <a:pPr algn="ctr">
                        <a:lnSpc>
                          <a:spcPct val="107000"/>
                        </a:lnSpc>
                        <a:spcAft>
                          <a:spcPts val="0"/>
                        </a:spcAft>
                      </a:pPr>
                      <a:r>
                        <a:rPr lang="it-IT" sz="1200">
                          <a:effectLst/>
                        </a:rPr>
                        <a:t>0,35</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dirty="0">
                          <a:effectLst/>
                        </a:rPr>
                        <a:t>0,46</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tc>
                  <a:txBody>
                    <a:bodyPr/>
                    <a:lstStyle/>
                    <a:p>
                      <a:pPr algn="ctr">
                        <a:lnSpc>
                          <a:spcPct val="107000"/>
                        </a:lnSpc>
                        <a:spcAft>
                          <a:spcPts val="0"/>
                        </a:spcAft>
                      </a:pPr>
                      <a:r>
                        <a:rPr lang="it-IT" sz="1200" dirty="0">
                          <a:effectLst/>
                        </a:rPr>
                        <a:t>0,14</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655" marR="33655" marT="0" marB="0" anchor="b"/>
                </a:tc>
                <a:extLst>
                  <a:ext uri="{0D108BD9-81ED-4DB2-BD59-A6C34878D82A}">
                    <a16:rowId xmlns:a16="http://schemas.microsoft.com/office/drawing/2014/main" val="3593815939"/>
                  </a:ext>
                </a:extLst>
              </a:tr>
            </a:tbl>
          </a:graphicData>
        </a:graphic>
      </p:graphicFrame>
    </p:spTree>
    <p:extLst>
      <p:ext uri="{BB962C8B-B14F-4D97-AF65-F5344CB8AC3E}">
        <p14:creationId xmlns:p14="http://schemas.microsoft.com/office/powerpoint/2010/main" val="2119789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a:xfrm>
            <a:off x="182638" y="431492"/>
            <a:ext cx="7584138" cy="448841"/>
          </a:xfrm>
        </p:spPr>
        <p:txBody>
          <a:bodyPr/>
          <a:lstStyle/>
          <a:p>
            <a:r>
              <a:rPr lang="en-GB" altLang="it-IT" sz="2400" b="1" dirty="0"/>
              <a:t>EVIDENCE ON CO-PATETING ACTIVITY</a:t>
            </a:r>
          </a:p>
        </p:txBody>
      </p:sp>
      <p:graphicFrame>
        <p:nvGraphicFramePr>
          <p:cNvPr id="2" name="Tabella 1"/>
          <p:cNvGraphicFramePr>
            <a:graphicFrameLocks noGrp="1"/>
          </p:cNvGraphicFramePr>
          <p:nvPr>
            <p:extLst>
              <p:ext uri="{D42A27DB-BD31-4B8C-83A1-F6EECF244321}">
                <p14:modId xmlns:p14="http://schemas.microsoft.com/office/powerpoint/2010/main" val="2767960950"/>
              </p:ext>
            </p:extLst>
          </p:nvPr>
        </p:nvGraphicFramePr>
        <p:xfrm>
          <a:off x="193698" y="1173826"/>
          <a:ext cx="6175579" cy="3437130"/>
        </p:xfrm>
        <a:graphic>
          <a:graphicData uri="http://schemas.openxmlformats.org/drawingml/2006/table">
            <a:tbl>
              <a:tblPr firstRow="1" firstCol="1" bandRow="1">
                <a:tableStyleId>{10A1B5D5-9B99-4C35-A422-299274C87663}</a:tableStyleId>
              </a:tblPr>
              <a:tblGrid>
                <a:gridCol w="1440988">
                  <a:extLst>
                    <a:ext uri="{9D8B030D-6E8A-4147-A177-3AD203B41FA5}">
                      <a16:colId xmlns:a16="http://schemas.microsoft.com/office/drawing/2014/main" val="395081182"/>
                    </a:ext>
                  </a:extLst>
                </a:gridCol>
                <a:gridCol w="915126">
                  <a:extLst>
                    <a:ext uri="{9D8B030D-6E8A-4147-A177-3AD203B41FA5}">
                      <a16:colId xmlns:a16="http://schemas.microsoft.com/office/drawing/2014/main" val="676065324"/>
                    </a:ext>
                  </a:extLst>
                </a:gridCol>
                <a:gridCol w="1401486">
                  <a:extLst>
                    <a:ext uri="{9D8B030D-6E8A-4147-A177-3AD203B41FA5}">
                      <a16:colId xmlns:a16="http://schemas.microsoft.com/office/drawing/2014/main" val="207876662"/>
                    </a:ext>
                  </a:extLst>
                </a:gridCol>
                <a:gridCol w="584303">
                  <a:extLst>
                    <a:ext uri="{9D8B030D-6E8A-4147-A177-3AD203B41FA5}">
                      <a16:colId xmlns:a16="http://schemas.microsoft.com/office/drawing/2014/main" val="2700632266"/>
                    </a:ext>
                  </a:extLst>
                </a:gridCol>
                <a:gridCol w="666585">
                  <a:extLst>
                    <a:ext uri="{9D8B030D-6E8A-4147-A177-3AD203B41FA5}">
                      <a16:colId xmlns:a16="http://schemas.microsoft.com/office/drawing/2014/main" val="2270285925"/>
                    </a:ext>
                  </a:extLst>
                </a:gridCol>
                <a:gridCol w="584303">
                  <a:extLst>
                    <a:ext uri="{9D8B030D-6E8A-4147-A177-3AD203B41FA5}">
                      <a16:colId xmlns:a16="http://schemas.microsoft.com/office/drawing/2014/main" val="3081645563"/>
                    </a:ext>
                  </a:extLst>
                </a:gridCol>
                <a:gridCol w="582788">
                  <a:extLst>
                    <a:ext uri="{9D8B030D-6E8A-4147-A177-3AD203B41FA5}">
                      <a16:colId xmlns:a16="http://schemas.microsoft.com/office/drawing/2014/main" val="2724188646"/>
                    </a:ext>
                  </a:extLst>
                </a:gridCol>
              </a:tblGrid>
              <a:tr h="113960">
                <a:tc gridSpan="7">
                  <a:txBody>
                    <a:bodyPr/>
                    <a:lstStyle/>
                    <a:p>
                      <a:pPr algn="ctr">
                        <a:lnSpc>
                          <a:spcPct val="107000"/>
                        </a:lnSpc>
                        <a:spcAft>
                          <a:spcPts val="0"/>
                        </a:spcAft>
                      </a:pPr>
                      <a:r>
                        <a:rPr lang="en-GB" sz="1200" dirty="0">
                          <a:effectLst/>
                        </a:rPr>
                        <a:t>1995-2004</a:t>
                      </a:r>
                      <a:endParaRPr lang="it-IT" sz="12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hMerge="1">
                  <a:txBody>
                    <a:bodyPr/>
                    <a:lstStyle/>
                    <a:p>
                      <a:endParaRPr lang="it-IT" sz="1200" dirty="0">
                        <a:solidFill>
                          <a:srgbClr val="7B7B7B"/>
                        </a:solidFill>
                        <a:effectLst/>
                        <a:latin typeface="Calibri" panose="020F0502020204030204" pitchFamily="34" charset="0"/>
                        <a:cs typeface="Times New Roman" panose="02020603050405020304" pitchFamily="18" charset="0"/>
                      </a:endParaRPr>
                    </a:p>
                  </a:txBody>
                  <a:tcPr marL="22758" marR="22758" marT="0" marB="0"/>
                </a:tc>
                <a:tc hMerge="1">
                  <a:txBody>
                    <a:bodyPr/>
                    <a:lstStyle/>
                    <a:p>
                      <a:endParaRPr lang="it-IT" sz="1200" dirty="0">
                        <a:solidFill>
                          <a:srgbClr val="7B7B7B"/>
                        </a:solidFill>
                        <a:effectLst/>
                        <a:latin typeface="Calibri" panose="020F0502020204030204" pitchFamily="34" charset="0"/>
                        <a:cs typeface="Times New Roman" panose="02020603050405020304" pitchFamily="18" charset="0"/>
                      </a:endParaRPr>
                    </a:p>
                  </a:txBody>
                  <a:tcPr marL="22758" marR="22758" marT="0" marB="0"/>
                </a:tc>
                <a:tc hMerge="1">
                  <a:txBody>
                    <a:bodyPr/>
                    <a:lstStyle/>
                    <a:p>
                      <a:pPr>
                        <a:lnSpc>
                          <a:spcPct val="107000"/>
                        </a:lnSpc>
                        <a:spcAft>
                          <a:spcPts val="0"/>
                        </a:spcAft>
                      </a:pPr>
                      <a:endParaRPr lang="it-IT" sz="12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hMerge="1">
                  <a:txBody>
                    <a:bodyPr/>
                    <a:lstStyle/>
                    <a:p>
                      <a:endParaRPr lang="it-IT"/>
                    </a:p>
                  </a:txBody>
                  <a:tcPr/>
                </a:tc>
                <a:tc hMerge="1">
                  <a:txBody>
                    <a:bodyPr/>
                    <a:lstStyle/>
                    <a:p>
                      <a:endParaRPr lang="it-IT" sz="1200" dirty="0">
                        <a:solidFill>
                          <a:srgbClr val="7B7B7B"/>
                        </a:solidFill>
                        <a:effectLst/>
                        <a:latin typeface="Calibri" panose="020F0502020204030204" pitchFamily="34" charset="0"/>
                        <a:cs typeface="Times New Roman" panose="02020603050405020304" pitchFamily="18" charset="0"/>
                      </a:endParaRPr>
                    </a:p>
                  </a:txBody>
                  <a:tcPr marL="22758" marR="22758" marT="0" marB="0"/>
                </a:tc>
                <a:tc hMerge="1">
                  <a:txBody>
                    <a:bodyPr/>
                    <a:lstStyle/>
                    <a:p>
                      <a:endParaRPr lang="it-IT" sz="1200" dirty="0">
                        <a:solidFill>
                          <a:srgbClr val="7B7B7B"/>
                        </a:solidFill>
                        <a:effectLst/>
                        <a:latin typeface="Calibri" panose="020F0502020204030204" pitchFamily="34" charset="0"/>
                        <a:cs typeface="Times New Roman" panose="02020603050405020304" pitchFamily="18" charset="0"/>
                      </a:endParaRPr>
                    </a:p>
                  </a:txBody>
                  <a:tcPr marL="22758" marR="22758" marT="0" marB="0"/>
                </a:tc>
                <a:extLst>
                  <a:ext uri="{0D108BD9-81ED-4DB2-BD59-A6C34878D82A}">
                    <a16:rowId xmlns:a16="http://schemas.microsoft.com/office/drawing/2014/main" val="3314380723"/>
                  </a:ext>
                </a:extLst>
              </a:tr>
              <a:tr h="193505">
                <a:tc>
                  <a:txBody>
                    <a:bodyPr/>
                    <a:lstStyle/>
                    <a:p>
                      <a:endParaRPr lang="it-IT" sz="1200" dirty="0">
                        <a:solidFill>
                          <a:srgbClr val="7B7B7B"/>
                        </a:solidFill>
                        <a:effectLst/>
                        <a:latin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en-GB" sz="1200" b="1" dirty="0">
                          <a:effectLst/>
                        </a:rPr>
                        <a:t>BRIICS</a:t>
                      </a:r>
                      <a:endParaRPr lang="it-IT" sz="1200" b="1"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b="1" dirty="0">
                          <a:effectLst/>
                        </a:rPr>
                        <a:t>EU </a:t>
                      </a:r>
                      <a:r>
                        <a:rPr lang="it-IT" sz="1200" b="1" dirty="0" err="1">
                          <a:effectLst/>
                        </a:rPr>
                        <a:t>excl</a:t>
                      </a:r>
                      <a:r>
                        <a:rPr lang="it-IT" sz="1200" b="1" dirty="0">
                          <a:effectLst/>
                        </a:rPr>
                        <a:t>. DE</a:t>
                      </a:r>
                      <a:endParaRPr lang="it-IT" sz="1200" b="1"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b="1">
                          <a:effectLst/>
                        </a:rPr>
                        <a:t>DE</a:t>
                      </a:r>
                      <a:endParaRPr lang="it-IT" sz="12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b="1" dirty="0">
                          <a:effectLst/>
                        </a:rPr>
                        <a:t>US</a:t>
                      </a:r>
                      <a:endParaRPr lang="it-IT" sz="1200" b="1"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b="1" dirty="0">
                          <a:effectLst/>
                        </a:rPr>
                        <a:t>JP</a:t>
                      </a:r>
                      <a:endParaRPr lang="it-IT" sz="1200" b="1"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b="1" dirty="0">
                          <a:effectLst/>
                        </a:rPr>
                        <a:t>OTHER</a:t>
                      </a:r>
                      <a:endParaRPr lang="it-IT" sz="1200" b="1"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extLst>
                  <a:ext uri="{0D108BD9-81ED-4DB2-BD59-A6C34878D82A}">
                    <a16:rowId xmlns:a16="http://schemas.microsoft.com/office/drawing/2014/main" val="1534521652"/>
                  </a:ext>
                </a:extLst>
              </a:tr>
              <a:tr h="113960">
                <a:tc>
                  <a:txBody>
                    <a:bodyPr/>
                    <a:lstStyle/>
                    <a:p>
                      <a:pPr>
                        <a:lnSpc>
                          <a:spcPct val="107000"/>
                        </a:lnSpc>
                        <a:spcAft>
                          <a:spcPts val="0"/>
                        </a:spcAft>
                      </a:pPr>
                      <a:r>
                        <a:rPr lang="it-IT" sz="1200" dirty="0">
                          <a:effectLst/>
                        </a:rPr>
                        <a:t>BRIICS</a:t>
                      </a:r>
                      <a:endParaRPr lang="it-IT" sz="12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dirty="0">
                          <a:effectLst/>
                        </a:rPr>
                        <a:t>0,06</a:t>
                      </a:r>
                      <a:endParaRPr lang="it-IT" sz="12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0,14</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0,12</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0,47</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0,05</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dirty="0">
                          <a:effectLst/>
                        </a:rPr>
                        <a:t>0,16</a:t>
                      </a:r>
                      <a:endParaRPr lang="it-IT" sz="12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extLst>
                  <a:ext uri="{0D108BD9-81ED-4DB2-BD59-A6C34878D82A}">
                    <a16:rowId xmlns:a16="http://schemas.microsoft.com/office/drawing/2014/main" val="2183568061"/>
                  </a:ext>
                </a:extLst>
              </a:tr>
              <a:tr h="233876">
                <a:tc>
                  <a:txBody>
                    <a:bodyPr/>
                    <a:lstStyle/>
                    <a:p>
                      <a:pPr>
                        <a:lnSpc>
                          <a:spcPct val="107000"/>
                        </a:lnSpc>
                        <a:spcAft>
                          <a:spcPts val="0"/>
                        </a:spcAft>
                      </a:pPr>
                      <a:r>
                        <a:rPr lang="it-IT" sz="1200" dirty="0">
                          <a:effectLst/>
                        </a:rPr>
                        <a:t>EU </a:t>
                      </a:r>
                      <a:r>
                        <a:rPr lang="it-IT" sz="1200" dirty="0" err="1">
                          <a:effectLst/>
                        </a:rPr>
                        <a:t>excl</a:t>
                      </a:r>
                      <a:r>
                        <a:rPr lang="it-IT" sz="1200" dirty="0">
                          <a:effectLst/>
                        </a:rPr>
                        <a:t>. DE</a:t>
                      </a:r>
                      <a:endParaRPr lang="it-IT" sz="12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dirty="0">
                          <a:effectLst/>
                        </a:rPr>
                        <a:t>0,05</a:t>
                      </a:r>
                      <a:endParaRPr lang="it-IT" sz="12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0,27</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0,23</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0,29</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0,02</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0,13</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extLst>
                  <a:ext uri="{0D108BD9-81ED-4DB2-BD59-A6C34878D82A}">
                    <a16:rowId xmlns:a16="http://schemas.microsoft.com/office/drawing/2014/main" val="3010999629"/>
                  </a:ext>
                </a:extLst>
              </a:tr>
              <a:tr h="113960">
                <a:tc>
                  <a:txBody>
                    <a:bodyPr/>
                    <a:lstStyle/>
                    <a:p>
                      <a:pPr>
                        <a:lnSpc>
                          <a:spcPct val="107000"/>
                        </a:lnSpc>
                        <a:spcAft>
                          <a:spcPts val="0"/>
                        </a:spcAft>
                      </a:pPr>
                      <a:r>
                        <a:rPr lang="it-IT" sz="1200" dirty="0">
                          <a:effectLst/>
                        </a:rPr>
                        <a:t>DE</a:t>
                      </a:r>
                      <a:endParaRPr lang="it-IT" sz="12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dirty="0">
                          <a:effectLst/>
                        </a:rPr>
                        <a:t>0,08</a:t>
                      </a:r>
                      <a:endParaRPr lang="it-IT" sz="12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0,41</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0,23</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0,03</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0,25</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extLst>
                  <a:ext uri="{0D108BD9-81ED-4DB2-BD59-A6C34878D82A}">
                    <a16:rowId xmlns:a16="http://schemas.microsoft.com/office/drawing/2014/main" val="2210505835"/>
                  </a:ext>
                </a:extLst>
              </a:tr>
              <a:tr h="113960">
                <a:tc>
                  <a:txBody>
                    <a:bodyPr/>
                    <a:lstStyle/>
                    <a:p>
                      <a:pPr>
                        <a:lnSpc>
                          <a:spcPct val="107000"/>
                        </a:lnSpc>
                        <a:spcAft>
                          <a:spcPts val="0"/>
                        </a:spcAft>
                      </a:pPr>
                      <a:r>
                        <a:rPr lang="it-IT" sz="1200" dirty="0">
                          <a:effectLst/>
                        </a:rPr>
                        <a:t>US</a:t>
                      </a:r>
                      <a:endParaRPr lang="it-IT" sz="12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0,21</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dirty="0">
                          <a:effectLst/>
                        </a:rPr>
                        <a:t>0,34</a:t>
                      </a:r>
                      <a:endParaRPr lang="it-IT" sz="12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0,15</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0,07</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0,22</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extLst>
                  <a:ext uri="{0D108BD9-81ED-4DB2-BD59-A6C34878D82A}">
                    <a16:rowId xmlns:a16="http://schemas.microsoft.com/office/drawing/2014/main" val="3290701446"/>
                  </a:ext>
                </a:extLst>
              </a:tr>
              <a:tr h="113960">
                <a:tc>
                  <a:txBody>
                    <a:bodyPr/>
                    <a:lstStyle/>
                    <a:p>
                      <a:pPr>
                        <a:lnSpc>
                          <a:spcPct val="107000"/>
                        </a:lnSpc>
                        <a:spcAft>
                          <a:spcPts val="0"/>
                        </a:spcAft>
                      </a:pPr>
                      <a:r>
                        <a:rPr lang="it-IT" sz="1200" dirty="0">
                          <a:effectLst/>
                        </a:rPr>
                        <a:t>JP</a:t>
                      </a:r>
                      <a:endParaRPr lang="it-IT" sz="12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0,11</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dirty="0">
                          <a:effectLst/>
                        </a:rPr>
                        <a:t>0,11</a:t>
                      </a:r>
                      <a:endParaRPr lang="it-IT" sz="12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0,10</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0,38</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0,29</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extLst>
                  <a:ext uri="{0D108BD9-81ED-4DB2-BD59-A6C34878D82A}">
                    <a16:rowId xmlns:a16="http://schemas.microsoft.com/office/drawing/2014/main" val="1489042299"/>
                  </a:ext>
                </a:extLst>
              </a:tr>
              <a:tr h="113960">
                <a:tc>
                  <a:txBody>
                    <a:bodyPr/>
                    <a:lstStyle/>
                    <a:p>
                      <a:pPr>
                        <a:lnSpc>
                          <a:spcPct val="107000"/>
                        </a:lnSpc>
                        <a:spcAft>
                          <a:spcPts val="0"/>
                        </a:spcAft>
                      </a:pPr>
                      <a:r>
                        <a:rPr lang="it-IT" sz="1200" dirty="0">
                          <a:effectLst/>
                        </a:rPr>
                        <a:t>OTHER</a:t>
                      </a:r>
                      <a:endParaRPr lang="it-IT" sz="12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0,10</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0,21</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dirty="0">
                          <a:effectLst/>
                        </a:rPr>
                        <a:t>0,22</a:t>
                      </a:r>
                      <a:endParaRPr lang="it-IT" sz="12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0,30</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dirty="0">
                          <a:effectLst/>
                        </a:rPr>
                        <a:t>0,08</a:t>
                      </a:r>
                      <a:endParaRPr lang="it-IT" sz="12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0,09</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extLst>
                  <a:ext uri="{0D108BD9-81ED-4DB2-BD59-A6C34878D82A}">
                    <a16:rowId xmlns:a16="http://schemas.microsoft.com/office/drawing/2014/main" val="1085613902"/>
                  </a:ext>
                </a:extLst>
              </a:tr>
              <a:tr h="112092">
                <a:tc>
                  <a:txBody>
                    <a:bodyPr/>
                    <a:lstStyle/>
                    <a:p>
                      <a:endParaRPr lang="it-IT" sz="1200" dirty="0">
                        <a:solidFill>
                          <a:srgbClr val="7B7B7B"/>
                        </a:solidFill>
                        <a:effectLst/>
                        <a:latin typeface="Calibri" panose="020F0502020204030204" pitchFamily="34" charset="0"/>
                        <a:cs typeface="Times New Roman" panose="02020603050405020304" pitchFamily="18" charset="0"/>
                      </a:endParaRPr>
                    </a:p>
                  </a:txBody>
                  <a:tcPr marL="22758" marR="22758" marT="0" marB="0"/>
                </a:tc>
                <a:tc>
                  <a:txBody>
                    <a:bodyPr/>
                    <a:lstStyle/>
                    <a:p>
                      <a:endParaRPr lang="it-IT" sz="1200">
                        <a:solidFill>
                          <a:srgbClr val="7B7B7B"/>
                        </a:solidFill>
                        <a:effectLst/>
                        <a:latin typeface="Calibri" panose="020F0502020204030204" pitchFamily="34" charset="0"/>
                        <a:cs typeface="Times New Roman" panose="02020603050405020304" pitchFamily="18" charset="0"/>
                      </a:endParaRPr>
                    </a:p>
                  </a:txBody>
                  <a:tcPr marL="22758" marR="22758" marT="0" marB="0"/>
                </a:tc>
                <a:tc>
                  <a:txBody>
                    <a:bodyPr/>
                    <a:lstStyle/>
                    <a:p>
                      <a:endParaRPr lang="it-IT" sz="1200">
                        <a:solidFill>
                          <a:srgbClr val="7B7B7B"/>
                        </a:solidFill>
                        <a:effectLst/>
                        <a:latin typeface="Calibri" panose="020F0502020204030204" pitchFamily="34" charset="0"/>
                        <a:cs typeface="Times New Roman" panose="02020603050405020304" pitchFamily="18" charset="0"/>
                      </a:endParaRPr>
                    </a:p>
                  </a:txBody>
                  <a:tcPr marL="22758" marR="22758" marT="0" marB="0"/>
                </a:tc>
                <a:tc>
                  <a:txBody>
                    <a:bodyPr/>
                    <a:lstStyle/>
                    <a:p>
                      <a:endParaRPr lang="it-IT" sz="1200" dirty="0">
                        <a:solidFill>
                          <a:srgbClr val="7B7B7B"/>
                        </a:solidFill>
                        <a:effectLst/>
                        <a:latin typeface="Calibri" panose="020F0502020204030204" pitchFamily="34" charset="0"/>
                        <a:cs typeface="Times New Roman" panose="02020603050405020304" pitchFamily="18" charset="0"/>
                      </a:endParaRPr>
                    </a:p>
                  </a:txBody>
                  <a:tcPr marL="22758" marR="22758" marT="0" marB="0"/>
                </a:tc>
                <a:tc>
                  <a:txBody>
                    <a:bodyPr/>
                    <a:lstStyle/>
                    <a:p>
                      <a:endParaRPr lang="it-IT" sz="1200">
                        <a:solidFill>
                          <a:srgbClr val="7B7B7B"/>
                        </a:solidFill>
                        <a:effectLst/>
                        <a:latin typeface="Calibri" panose="020F0502020204030204" pitchFamily="34" charset="0"/>
                        <a:cs typeface="Times New Roman" panose="02020603050405020304" pitchFamily="18" charset="0"/>
                      </a:endParaRPr>
                    </a:p>
                  </a:txBody>
                  <a:tcPr marL="22758" marR="22758" marT="0" marB="0"/>
                </a:tc>
                <a:tc>
                  <a:txBody>
                    <a:bodyPr/>
                    <a:lstStyle/>
                    <a:p>
                      <a:endParaRPr lang="it-IT" sz="1200">
                        <a:solidFill>
                          <a:srgbClr val="7B7B7B"/>
                        </a:solidFill>
                        <a:effectLst/>
                        <a:latin typeface="Calibri" panose="020F0502020204030204" pitchFamily="34" charset="0"/>
                        <a:cs typeface="Times New Roman" panose="02020603050405020304" pitchFamily="18" charset="0"/>
                      </a:endParaRPr>
                    </a:p>
                  </a:txBody>
                  <a:tcPr marL="22758" marR="22758" marT="0" marB="0"/>
                </a:tc>
                <a:tc>
                  <a:txBody>
                    <a:bodyPr/>
                    <a:lstStyle/>
                    <a:p>
                      <a:endParaRPr lang="it-IT" sz="1200" dirty="0">
                        <a:solidFill>
                          <a:srgbClr val="7B7B7B"/>
                        </a:solidFill>
                        <a:effectLst/>
                        <a:latin typeface="Calibri" panose="020F0502020204030204" pitchFamily="34" charset="0"/>
                        <a:cs typeface="Times New Roman" panose="02020603050405020304" pitchFamily="18" charset="0"/>
                      </a:endParaRPr>
                    </a:p>
                  </a:txBody>
                  <a:tcPr marL="22758" marR="22758" marT="0" marB="0"/>
                </a:tc>
                <a:extLst>
                  <a:ext uri="{0D108BD9-81ED-4DB2-BD59-A6C34878D82A}">
                    <a16:rowId xmlns:a16="http://schemas.microsoft.com/office/drawing/2014/main" val="2894443867"/>
                  </a:ext>
                </a:extLst>
              </a:tr>
              <a:tr h="113960">
                <a:tc gridSpan="7">
                  <a:txBody>
                    <a:bodyPr/>
                    <a:lstStyle/>
                    <a:p>
                      <a:pPr algn="ctr">
                        <a:lnSpc>
                          <a:spcPct val="107000"/>
                        </a:lnSpc>
                        <a:spcAft>
                          <a:spcPts val="0"/>
                        </a:spcAft>
                      </a:pPr>
                      <a:r>
                        <a:rPr lang="it-IT" sz="1200" b="1" dirty="0">
                          <a:solidFill>
                            <a:schemeClr val="bg1"/>
                          </a:solidFill>
                          <a:effectLst/>
                        </a:rPr>
                        <a:t>2005-2014</a:t>
                      </a:r>
                      <a:endParaRPr lang="it-IT"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solidFill>
                      <a:schemeClr val="accent6"/>
                    </a:solidFill>
                  </a:tcPr>
                </a:tc>
                <a:tc hMerge="1">
                  <a:txBody>
                    <a:bodyPr/>
                    <a:lstStyle/>
                    <a:p>
                      <a:pPr algn="ctr"/>
                      <a:endParaRPr lang="it-IT" sz="1200" b="1" dirty="0">
                        <a:solidFill>
                          <a:schemeClr val="bg1"/>
                        </a:solidFill>
                        <a:effectLst/>
                        <a:latin typeface="Calibri" panose="020F0502020204030204" pitchFamily="34" charset="0"/>
                        <a:cs typeface="Times New Roman" panose="02020603050405020304" pitchFamily="18" charset="0"/>
                      </a:endParaRPr>
                    </a:p>
                  </a:txBody>
                  <a:tcPr marL="22758" marR="22758" marT="0" marB="0">
                    <a:solidFill>
                      <a:schemeClr val="accent6"/>
                    </a:solidFill>
                  </a:tcPr>
                </a:tc>
                <a:tc hMerge="1">
                  <a:txBody>
                    <a:bodyPr/>
                    <a:lstStyle/>
                    <a:p>
                      <a:pPr algn="ctr"/>
                      <a:endParaRPr lang="it-IT" sz="1200" b="1" dirty="0">
                        <a:solidFill>
                          <a:schemeClr val="bg1"/>
                        </a:solidFill>
                        <a:effectLst/>
                        <a:latin typeface="Calibri" panose="020F0502020204030204" pitchFamily="34" charset="0"/>
                        <a:cs typeface="Times New Roman" panose="02020603050405020304" pitchFamily="18" charset="0"/>
                      </a:endParaRPr>
                    </a:p>
                  </a:txBody>
                  <a:tcPr marL="22758" marR="22758" marT="0" marB="0">
                    <a:solidFill>
                      <a:schemeClr val="accent6"/>
                    </a:solidFill>
                  </a:tcPr>
                </a:tc>
                <a:tc hMerge="1">
                  <a:txBody>
                    <a:bodyPr/>
                    <a:lstStyle/>
                    <a:p>
                      <a:pPr algn="ctr">
                        <a:lnSpc>
                          <a:spcPct val="107000"/>
                        </a:lnSpc>
                        <a:spcAft>
                          <a:spcPts val="0"/>
                        </a:spcAft>
                      </a:pPr>
                      <a:endParaRPr lang="it-IT"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solidFill>
                      <a:schemeClr val="accent6"/>
                    </a:solidFill>
                  </a:tcPr>
                </a:tc>
                <a:tc hMerge="1">
                  <a:txBody>
                    <a:bodyPr/>
                    <a:lstStyle/>
                    <a:p>
                      <a:endParaRPr lang="it-IT"/>
                    </a:p>
                  </a:txBody>
                  <a:tcPr/>
                </a:tc>
                <a:tc hMerge="1">
                  <a:txBody>
                    <a:bodyPr/>
                    <a:lstStyle/>
                    <a:p>
                      <a:pPr algn="ctr"/>
                      <a:endParaRPr lang="it-IT" sz="1200" b="1" dirty="0">
                        <a:solidFill>
                          <a:schemeClr val="bg1"/>
                        </a:solidFill>
                        <a:effectLst/>
                        <a:latin typeface="Calibri" panose="020F0502020204030204" pitchFamily="34" charset="0"/>
                        <a:cs typeface="Times New Roman" panose="02020603050405020304" pitchFamily="18" charset="0"/>
                      </a:endParaRPr>
                    </a:p>
                  </a:txBody>
                  <a:tcPr marL="22758" marR="22758" marT="0" marB="0">
                    <a:solidFill>
                      <a:schemeClr val="accent6"/>
                    </a:solidFill>
                  </a:tcPr>
                </a:tc>
                <a:tc hMerge="1">
                  <a:txBody>
                    <a:bodyPr/>
                    <a:lstStyle/>
                    <a:p>
                      <a:pPr algn="ctr"/>
                      <a:endParaRPr lang="it-IT" sz="1200" b="1" dirty="0">
                        <a:solidFill>
                          <a:schemeClr val="bg1"/>
                        </a:solidFill>
                        <a:effectLst/>
                        <a:latin typeface="Calibri" panose="020F0502020204030204" pitchFamily="34" charset="0"/>
                        <a:cs typeface="Times New Roman" panose="02020603050405020304" pitchFamily="18" charset="0"/>
                      </a:endParaRPr>
                    </a:p>
                  </a:txBody>
                  <a:tcPr marL="22758" marR="22758" marT="0" marB="0">
                    <a:solidFill>
                      <a:schemeClr val="accent6"/>
                    </a:solidFill>
                  </a:tcPr>
                </a:tc>
                <a:extLst>
                  <a:ext uri="{0D108BD9-81ED-4DB2-BD59-A6C34878D82A}">
                    <a16:rowId xmlns:a16="http://schemas.microsoft.com/office/drawing/2014/main" val="681217153"/>
                  </a:ext>
                </a:extLst>
              </a:tr>
              <a:tr h="242307">
                <a:tc>
                  <a:txBody>
                    <a:bodyPr/>
                    <a:lstStyle/>
                    <a:p>
                      <a:endParaRPr lang="it-IT" sz="1200" dirty="0">
                        <a:solidFill>
                          <a:srgbClr val="7B7B7B"/>
                        </a:solidFill>
                        <a:effectLst/>
                        <a:latin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b="1">
                          <a:effectLst/>
                        </a:rPr>
                        <a:t>BRIICS</a:t>
                      </a:r>
                      <a:endParaRPr lang="it-IT" sz="12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b="1">
                          <a:effectLst/>
                        </a:rPr>
                        <a:t>EU excl. DE</a:t>
                      </a:r>
                      <a:endParaRPr lang="it-IT" sz="12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b="1">
                          <a:effectLst/>
                        </a:rPr>
                        <a:t>DE</a:t>
                      </a:r>
                      <a:endParaRPr lang="it-IT" sz="12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b="1" dirty="0">
                          <a:effectLst/>
                        </a:rPr>
                        <a:t>US</a:t>
                      </a:r>
                      <a:endParaRPr lang="it-IT" sz="1200" b="1"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b="1">
                          <a:effectLst/>
                        </a:rPr>
                        <a:t>JP</a:t>
                      </a:r>
                      <a:endParaRPr lang="it-IT" sz="1200" b="1">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b="1" dirty="0">
                          <a:effectLst/>
                        </a:rPr>
                        <a:t>OTHER</a:t>
                      </a:r>
                      <a:endParaRPr lang="it-IT" sz="1200" b="1"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extLst>
                  <a:ext uri="{0D108BD9-81ED-4DB2-BD59-A6C34878D82A}">
                    <a16:rowId xmlns:a16="http://schemas.microsoft.com/office/drawing/2014/main" val="1424236877"/>
                  </a:ext>
                </a:extLst>
              </a:tr>
              <a:tr h="113960">
                <a:tc>
                  <a:txBody>
                    <a:bodyPr/>
                    <a:lstStyle/>
                    <a:p>
                      <a:pPr>
                        <a:lnSpc>
                          <a:spcPct val="107000"/>
                        </a:lnSpc>
                        <a:spcAft>
                          <a:spcPts val="0"/>
                        </a:spcAft>
                      </a:pPr>
                      <a:r>
                        <a:rPr lang="it-IT" sz="1200" dirty="0">
                          <a:effectLst/>
                        </a:rPr>
                        <a:t>BRIICS</a:t>
                      </a:r>
                      <a:endParaRPr lang="it-IT" sz="12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0,07</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0,14</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0,08</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dirty="0">
                          <a:effectLst/>
                        </a:rPr>
                        <a:t>0,43</a:t>
                      </a:r>
                      <a:endParaRPr lang="it-IT" sz="12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0,06</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dirty="0">
                          <a:effectLst/>
                        </a:rPr>
                        <a:t>0,23</a:t>
                      </a:r>
                      <a:endParaRPr lang="it-IT" sz="12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extLst>
                  <a:ext uri="{0D108BD9-81ED-4DB2-BD59-A6C34878D82A}">
                    <a16:rowId xmlns:a16="http://schemas.microsoft.com/office/drawing/2014/main" val="527363028"/>
                  </a:ext>
                </a:extLst>
              </a:tr>
              <a:tr h="233876">
                <a:tc>
                  <a:txBody>
                    <a:bodyPr/>
                    <a:lstStyle/>
                    <a:p>
                      <a:pPr>
                        <a:lnSpc>
                          <a:spcPct val="107000"/>
                        </a:lnSpc>
                        <a:spcAft>
                          <a:spcPts val="0"/>
                        </a:spcAft>
                      </a:pPr>
                      <a:r>
                        <a:rPr lang="it-IT" sz="1200" dirty="0">
                          <a:effectLst/>
                        </a:rPr>
                        <a:t>EU </a:t>
                      </a:r>
                      <a:r>
                        <a:rPr lang="it-IT" sz="1200" dirty="0" err="1">
                          <a:effectLst/>
                        </a:rPr>
                        <a:t>excl</a:t>
                      </a:r>
                      <a:r>
                        <a:rPr lang="it-IT" sz="1200" dirty="0">
                          <a:effectLst/>
                        </a:rPr>
                        <a:t>. DE</a:t>
                      </a:r>
                      <a:endParaRPr lang="it-IT" sz="12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0,08</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0,36</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0,22</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0,21</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dirty="0">
                          <a:effectLst/>
                        </a:rPr>
                        <a:t>0,03</a:t>
                      </a:r>
                      <a:endParaRPr lang="it-IT" sz="12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0,11</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extLst>
                  <a:ext uri="{0D108BD9-81ED-4DB2-BD59-A6C34878D82A}">
                    <a16:rowId xmlns:a16="http://schemas.microsoft.com/office/drawing/2014/main" val="2236100866"/>
                  </a:ext>
                </a:extLst>
              </a:tr>
              <a:tr h="113960">
                <a:tc>
                  <a:txBody>
                    <a:bodyPr/>
                    <a:lstStyle/>
                    <a:p>
                      <a:pPr>
                        <a:lnSpc>
                          <a:spcPct val="107000"/>
                        </a:lnSpc>
                        <a:spcAft>
                          <a:spcPts val="0"/>
                        </a:spcAft>
                      </a:pPr>
                      <a:r>
                        <a:rPr lang="it-IT" sz="1200" dirty="0">
                          <a:effectLst/>
                        </a:rPr>
                        <a:t>DE</a:t>
                      </a:r>
                      <a:endParaRPr lang="it-IT" sz="12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0,09</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0,46</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0,26</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dirty="0">
                          <a:effectLst/>
                        </a:rPr>
                        <a:t>0,02</a:t>
                      </a:r>
                      <a:endParaRPr lang="it-IT" sz="12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0,17</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extLst>
                  <a:ext uri="{0D108BD9-81ED-4DB2-BD59-A6C34878D82A}">
                    <a16:rowId xmlns:a16="http://schemas.microsoft.com/office/drawing/2014/main" val="1881881865"/>
                  </a:ext>
                </a:extLst>
              </a:tr>
              <a:tr h="113960">
                <a:tc>
                  <a:txBody>
                    <a:bodyPr/>
                    <a:lstStyle/>
                    <a:p>
                      <a:pPr>
                        <a:lnSpc>
                          <a:spcPct val="107000"/>
                        </a:lnSpc>
                        <a:spcAft>
                          <a:spcPts val="0"/>
                        </a:spcAft>
                      </a:pPr>
                      <a:r>
                        <a:rPr lang="it-IT" sz="1200" dirty="0">
                          <a:effectLst/>
                        </a:rPr>
                        <a:t>US</a:t>
                      </a:r>
                      <a:endParaRPr lang="it-IT" sz="12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0,29</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0,27</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0,16</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dirty="0">
                          <a:effectLst/>
                        </a:rPr>
                        <a:t>0,04</a:t>
                      </a:r>
                      <a:endParaRPr lang="it-IT" sz="12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dirty="0">
                          <a:effectLst/>
                        </a:rPr>
                        <a:t>0,24</a:t>
                      </a:r>
                      <a:endParaRPr lang="it-IT" sz="12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extLst>
                  <a:ext uri="{0D108BD9-81ED-4DB2-BD59-A6C34878D82A}">
                    <a16:rowId xmlns:a16="http://schemas.microsoft.com/office/drawing/2014/main" val="4245644998"/>
                  </a:ext>
                </a:extLst>
              </a:tr>
              <a:tr h="113960">
                <a:tc>
                  <a:txBody>
                    <a:bodyPr/>
                    <a:lstStyle/>
                    <a:p>
                      <a:pPr>
                        <a:lnSpc>
                          <a:spcPct val="107000"/>
                        </a:lnSpc>
                        <a:spcAft>
                          <a:spcPts val="0"/>
                        </a:spcAft>
                      </a:pPr>
                      <a:r>
                        <a:rPr lang="it-IT" sz="1200" dirty="0">
                          <a:effectLst/>
                        </a:rPr>
                        <a:t>JP</a:t>
                      </a:r>
                      <a:endParaRPr lang="it-IT" sz="12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0,20</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0,19</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0,08</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0,23</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dirty="0">
                          <a:effectLst/>
                        </a:rPr>
                        <a:t>0,30</a:t>
                      </a:r>
                      <a:endParaRPr lang="it-IT" sz="12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extLst>
                  <a:ext uri="{0D108BD9-81ED-4DB2-BD59-A6C34878D82A}">
                    <a16:rowId xmlns:a16="http://schemas.microsoft.com/office/drawing/2014/main" val="1558365712"/>
                  </a:ext>
                </a:extLst>
              </a:tr>
              <a:tr h="113960">
                <a:tc>
                  <a:txBody>
                    <a:bodyPr/>
                    <a:lstStyle/>
                    <a:p>
                      <a:pPr>
                        <a:lnSpc>
                          <a:spcPct val="107000"/>
                        </a:lnSpc>
                        <a:spcAft>
                          <a:spcPts val="0"/>
                        </a:spcAft>
                      </a:pPr>
                      <a:r>
                        <a:rPr lang="it-IT" sz="1200" dirty="0">
                          <a:effectLst/>
                        </a:rPr>
                        <a:t>OTHER</a:t>
                      </a:r>
                      <a:endParaRPr lang="it-IT" sz="12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0,20</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0,18</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0,13</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0,30</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a:effectLst/>
                        </a:rPr>
                        <a:t>0,07</a:t>
                      </a:r>
                      <a:endParaRPr lang="it-IT" sz="120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tc>
                  <a:txBody>
                    <a:bodyPr/>
                    <a:lstStyle/>
                    <a:p>
                      <a:pPr algn="ctr">
                        <a:lnSpc>
                          <a:spcPct val="107000"/>
                        </a:lnSpc>
                        <a:spcAft>
                          <a:spcPts val="0"/>
                        </a:spcAft>
                      </a:pPr>
                      <a:r>
                        <a:rPr lang="it-IT" sz="1200" dirty="0">
                          <a:effectLst/>
                        </a:rPr>
                        <a:t>0,11</a:t>
                      </a:r>
                      <a:endParaRPr lang="it-IT" sz="1200" dirty="0">
                        <a:solidFill>
                          <a:srgbClr val="7B7B7B"/>
                        </a:solidFill>
                        <a:effectLst/>
                        <a:latin typeface="Calibri" panose="020F0502020204030204" pitchFamily="34" charset="0"/>
                        <a:ea typeface="Calibri" panose="020F0502020204030204" pitchFamily="34" charset="0"/>
                        <a:cs typeface="Times New Roman" panose="02020603050405020304" pitchFamily="18" charset="0"/>
                      </a:endParaRPr>
                    </a:p>
                  </a:txBody>
                  <a:tcPr marL="22758" marR="22758" marT="0" marB="0"/>
                </a:tc>
                <a:extLst>
                  <a:ext uri="{0D108BD9-81ED-4DB2-BD59-A6C34878D82A}">
                    <a16:rowId xmlns:a16="http://schemas.microsoft.com/office/drawing/2014/main" val="2532705399"/>
                  </a:ext>
                </a:extLst>
              </a:tr>
            </a:tbl>
          </a:graphicData>
        </a:graphic>
      </p:graphicFrame>
      <p:sp>
        <p:nvSpPr>
          <p:cNvPr id="3" name="CasellaDiTesto 2"/>
          <p:cNvSpPr txBox="1"/>
          <p:nvPr/>
        </p:nvSpPr>
        <p:spPr>
          <a:xfrm>
            <a:off x="6612515" y="1173826"/>
            <a:ext cx="2445901" cy="646331"/>
          </a:xfrm>
          <a:prstGeom prst="rect">
            <a:avLst/>
          </a:prstGeom>
        </p:spPr>
        <p:txBody>
          <a:bodyPr vert="horz" wrap="square" lIns="0" tIns="0" rIns="0" bIns="0" rtlCol="0" anchor="b" anchorCtr="0">
            <a:spAutoFit/>
          </a:bodyPr>
          <a:lstStyle/>
          <a:p>
            <a:r>
              <a:rPr lang="en-GB" sz="1400" b="1" dirty="0">
                <a:solidFill>
                  <a:srgbClr val="FF0000"/>
                </a:solidFill>
              </a:rPr>
              <a:t>BRIICS → US</a:t>
            </a:r>
            <a:r>
              <a:rPr lang="en-GB" sz="1400" dirty="0"/>
              <a:t>, even if they have expanded the set of partners over time. </a:t>
            </a:r>
            <a:endParaRPr lang="it-IT" sz="1400" dirty="0"/>
          </a:p>
        </p:txBody>
      </p:sp>
      <p:sp>
        <p:nvSpPr>
          <p:cNvPr id="4" name="CasellaDiTesto 3"/>
          <p:cNvSpPr txBox="1"/>
          <p:nvPr/>
        </p:nvSpPr>
        <p:spPr>
          <a:xfrm>
            <a:off x="6612515" y="1972703"/>
            <a:ext cx="2490951" cy="1292662"/>
          </a:xfrm>
          <a:prstGeom prst="rect">
            <a:avLst/>
          </a:prstGeom>
        </p:spPr>
        <p:txBody>
          <a:bodyPr vert="horz" wrap="square" lIns="0" tIns="0" rIns="0" bIns="0" rtlCol="0" anchor="b" anchorCtr="0">
            <a:spAutoFit/>
          </a:bodyPr>
          <a:lstStyle/>
          <a:p>
            <a:r>
              <a:rPr lang="en-GB" sz="1400" b="1" dirty="0">
                <a:solidFill>
                  <a:srgbClr val="FF0000"/>
                </a:solidFill>
              </a:rPr>
              <a:t>EU → EU and US</a:t>
            </a:r>
            <a:r>
              <a:rPr lang="en-GB" sz="1400" dirty="0"/>
              <a:t>: the co-pat. between EU countries has increased, the co-pat. between EU and the US has decreased: more co-pat. between EU and BRIICS. </a:t>
            </a:r>
            <a:endParaRPr lang="it-IT" sz="1400" dirty="0"/>
          </a:p>
        </p:txBody>
      </p:sp>
      <p:sp>
        <p:nvSpPr>
          <p:cNvPr id="5" name="Rettangolo 4"/>
          <p:cNvSpPr/>
          <p:nvPr/>
        </p:nvSpPr>
        <p:spPr>
          <a:xfrm>
            <a:off x="6522426" y="3332330"/>
            <a:ext cx="2488700" cy="1815882"/>
          </a:xfrm>
          <a:prstGeom prst="rect">
            <a:avLst/>
          </a:prstGeom>
        </p:spPr>
        <p:txBody>
          <a:bodyPr wrap="square">
            <a:spAutoFit/>
          </a:bodyPr>
          <a:lstStyle/>
          <a:p>
            <a:r>
              <a:rPr lang="en-GB" sz="1400" b="1" dirty="0">
                <a:solidFill>
                  <a:srgbClr val="FF0000"/>
                </a:solidFill>
                <a:ea typeface="Calibri" panose="020F0502020204030204" pitchFamily="34" charset="0"/>
                <a:cs typeface="Times New Roman" panose="02020603050405020304" pitchFamily="18" charset="0"/>
              </a:rPr>
              <a:t>US </a:t>
            </a:r>
            <a:r>
              <a:rPr lang="en-GB" sz="1400" b="1" dirty="0">
                <a:solidFill>
                  <a:srgbClr val="FF0000"/>
                </a:solidFill>
              </a:rPr>
              <a:t>→ </a:t>
            </a:r>
            <a:r>
              <a:rPr lang="en-GB" sz="1400" b="1" dirty="0">
                <a:solidFill>
                  <a:srgbClr val="FF0000"/>
                </a:solidFill>
                <a:ea typeface="Calibri" panose="020F0502020204030204" pitchFamily="34" charset="0"/>
                <a:cs typeface="Times New Roman" panose="02020603050405020304" pitchFamily="18" charset="0"/>
              </a:rPr>
              <a:t>EU and BRIICS</a:t>
            </a:r>
            <a:r>
              <a:rPr lang="en-GB" sz="1400" dirty="0">
                <a:ea typeface="Calibri" panose="020F0502020204030204" pitchFamily="34" charset="0"/>
                <a:cs typeface="Times New Roman" panose="02020603050405020304" pitchFamily="18" charset="0"/>
              </a:rPr>
              <a:t>: more BRIICS over time</a:t>
            </a:r>
            <a:endParaRPr lang="en-GB" sz="1400" b="1" dirty="0">
              <a:solidFill>
                <a:srgbClr val="FF0000"/>
              </a:solidFill>
              <a:ea typeface="Calibri" panose="020F0502020204030204" pitchFamily="34" charset="0"/>
              <a:cs typeface="Times New Roman" panose="02020603050405020304" pitchFamily="18" charset="0"/>
            </a:endParaRPr>
          </a:p>
          <a:p>
            <a:endParaRPr lang="en-GB" sz="1400" dirty="0">
              <a:ea typeface="Calibri" panose="020F0502020204030204" pitchFamily="34" charset="0"/>
              <a:cs typeface="Times New Roman" panose="02020603050405020304" pitchFamily="18" charset="0"/>
            </a:endParaRPr>
          </a:p>
          <a:p>
            <a:r>
              <a:rPr lang="en-GB" sz="1400" b="1" dirty="0">
                <a:solidFill>
                  <a:srgbClr val="FF0000"/>
                </a:solidFill>
                <a:ea typeface="Calibri" panose="020F0502020204030204" pitchFamily="34" charset="0"/>
                <a:cs typeface="Times New Roman" panose="02020603050405020304" pitchFamily="18" charset="0"/>
              </a:rPr>
              <a:t>Japan </a:t>
            </a:r>
            <a:r>
              <a:rPr lang="en-GB" sz="1400" b="1" dirty="0">
                <a:solidFill>
                  <a:srgbClr val="FF0000"/>
                </a:solidFill>
              </a:rPr>
              <a:t>→ big change from US to </a:t>
            </a:r>
            <a:r>
              <a:rPr lang="en-GB" sz="1400" b="1" dirty="0">
                <a:solidFill>
                  <a:srgbClr val="FF0000"/>
                </a:solidFill>
                <a:ea typeface="Calibri" panose="020F0502020204030204" pitchFamily="34" charset="0"/>
                <a:cs typeface="Times New Roman" panose="02020603050405020304" pitchFamily="18" charset="0"/>
              </a:rPr>
              <a:t>BRIICS and EU</a:t>
            </a:r>
            <a:r>
              <a:rPr lang="en-GB" sz="1400" dirty="0">
                <a:ea typeface="Calibri" panose="020F0502020204030204" pitchFamily="34" charset="0"/>
                <a:cs typeface="Times New Roman" panose="02020603050405020304" pitchFamily="18" charset="0"/>
              </a:rPr>
              <a:t>, with a corresponding decrease in the share of co-patenting with the US</a:t>
            </a:r>
            <a:endParaRPr lang="it-IT" sz="1400" dirty="0"/>
          </a:p>
        </p:txBody>
      </p:sp>
    </p:spTree>
    <p:extLst>
      <p:ext uri="{BB962C8B-B14F-4D97-AF65-F5344CB8AC3E}">
        <p14:creationId xmlns:p14="http://schemas.microsoft.com/office/powerpoint/2010/main" val="102944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a:xfrm>
            <a:off x="172495" y="488398"/>
            <a:ext cx="7584138" cy="416076"/>
          </a:xfrm>
        </p:spPr>
        <p:txBody>
          <a:bodyPr/>
          <a:lstStyle/>
          <a:p>
            <a:r>
              <a:rPr lang="en-GB" altLang="it-IT" sz="2400" b="1" dirty="0"/>
              <a:t>EVIDENCE ON THE EPS (1995-2012) (1)</a:t>
            </a:r>
          </a:p>
        </p:txBody>
      </p:sp>
      <p:graphicFrame>
        <p:nvGraphicFramePr>
          <p:cNvPr id="6" name="Grafico 5">
            <a:extLst>
              <a:ext uri="{FF2B5EF4-FFF2-40B4-BE49-F238E27FC236}">
                <a16:creationId xmlns:a16="http://schemas.microsoft.com/office/drawing/2014/main" id="{8A75DE05-CE7F-48CD-A0A1-4ABB16576D85}"/>
              </a:ext>
            </a:extLst>
          </p:cNvPr>
          <p:cNvGraphicFramePr/>
          <p:nvPr>
            <p:extLst>
              <p:ext uri="{D42A27DB-BD31-4B8C-83A1-F6EECF244321}">
                <p14:modId xmlns:p14="http://schemas.microsoft.com/office/powerpoint/2010/main" val="2208908900"/>
              </p:ext>
            </p:extLst>
          </p:nvPr>
        </p:nvGraphicFramePr>
        <p:xfrm>
          <a:off x="668026" y="1314562"/>
          <a:ext cx="7088607" cy="34286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0181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a:xfrm>
            <a:off x="217651" y="488398"/>
            <a:ext cx="7584138" cy="416076"/>
          </a:xfrm>
        </p:spPr>
        <p:txBody>
          <a:bodyPr/>
          <a:lstStyle/>
          <a:p>
            <a:r>
              <a:rPr lang="en-GB" altLang="it-IT" sz="2400" b="1" dirty="0"/>
              <a:t>EVIDENCE ON THE EPS (1995-2012) (2)</a:t>
            </a:r>
          </a:p>
        </p:txBody>
      </p:sp>
      <p:graphicFrame>
        <p:nvGraphicFramePr>
          <p:cNvPr id="6" name="Grafico 5">
            <a:extLst>
              <a:ext uri="{FF2B5EF4-FFF2-40B4-BE49-F238E27FC236}">
                <a16:creationId xmlns:a16="http://schemas.microsoft.com/office/drawing/2014/main" id="{E0150C96-6CDE-4351-85D0-BA0E033898F9}"/>
              </a:ext>
            </a:extLst>
          </p:cNvPr>
          <p:cNvGraphicFramePr/>
          <p:nvPr>
            <p:extLst>
              <p:ext uri="{D42A27DB-BD31-4B8C-83A1-F6EECF244321}">
                <p14:modId xmlns:p14="http://schemas.microsoft.com/office/powerpoint/2010/main" val="2166172507"/>
              </p:ext>
            </p:extLst>
          </p:nvPr>
        </p:nvGraphicFramePr>
        <p:xfrm>
          <a:off x="313058" y="1236186"/>
          <a:ext cx="5330998" cy="3115098"/>
        </p:xfrm>
        <a:graphic>
          <a:graphicData uri="http://schemas.openxmlformats.org/drawingml/2006/chart">
            <c:chart xmlns:c="http://schemas.openxmlformats.org/drawingml/2006/chart" xmlns:r="http://schemas.openxmlformats.org/officeDocument/2006/relationships" r:id="rId2"/>
          </a:graphicData>
        </a:graphic>
      </p:graphicFrame>
      <p:sp>
        <p:nvSpPr>
          <p:cNvPr id="4" name="Rettangolo 3"/>
          <p:cNvSpPr/>
          <p:nvPr/>
        </p:nvSpPr>
        <p:spPr>
          <a:xfrm>
            <a:off x="5841124" y="1443388"/>
            <a:ext cx="3010088" cy="2462213"/>
          </a:xfrm>
          <a:prstGeom prst="rect">
            <a:avLst/>
          </a:prstGeom>
        </p:spPr>
        <p:txBody>
          <a:bodyPr wrap="square">
            <a:spAutoFit/>
          </a:bodyPr>
          <a:lstStyle/>
          <a:p>
            <a:r>
              <a:rPr lang="en-GB" sz="1400" dirty="0">
                <a:ea typeface="Calibri" panose="020F0502020204030204" pitchFamily="34" charset="0"/>
                <a:cs typeface="Times New Roman" panose="02020603050405020304" pitchFamily="18" charset="0"/>
              </a:rPr>
              <a:t>Over the sample period </a:t>
            </a:r>
            <a:r>
              <a:rPr lang="en-GB" sz="1400" dirty="0">
                <a:solidFill>
                  <a:srgbClr val="FF0000"/>
                </a:solidFill>
                <a:ea typeface="Calibri" panose="020F0502020204030204" pitchFamily="34" charset="0"/>
                <a:cs typeface="Times New Roman" panose="02020603050405020304" pitchFamily="18" charset="0"/>
              </a:rPr>
              <a:t>BRIICS</a:t>
            </a:r>
            <a:r>
              <a:rPr lang="en-GB" sz="1400" dirty="0">
                <a:ea typeface="Calibri" panose="020F0502020204030204" pitchFamily="34" charset="0"/>
                <a:cs typeface="Times New Roman" panose="02020603050405020304" pitchFamily="18" charset="0"/>
              </a:rPr>
              <a:t> just catch-up with the average initial levels of Technology Push and Demand Pull EPS of OECD countries, </a:t>
            </a:r>
            <a:r>
              <a:rPr lang="en-GB" sz="1400" dirty="0">
                <a:solidFill>
                  <a:srgbClr val="FF0000"/>
                </a:solidFill>
                <a:ea typeface="Calibri" panose="020F0502020204030204" pitchFamily="34" charset="0"/>
                <a:cs typeface="Times New Roman" panose="02020603050405020304" pitchFamily="18" charset="0"/>
              </a:rPr>
              <a:t>focusing in particular on technology-push components</a:t>
            </a:r>
            <a:r>
              <a:rPr lang="en-GB" sz="1400" dirty="0">
                <a:ea typeface="Calibri" panose="020F0502020204030204" pitchFamily="34" charset="0"/>
                <a:cs typeface="Times New Roman" panose="02020603050405020304" pitchFamily="18" charset="0"/>
              </a:rPr>
              <a:t>. </a:t>
            </a:r>
          </a:p>
          <a:p>
            <a:endParaRPr lang="en-GB" sz="1400" dirty="0">
              <a:ea typeface="Calibri" panose="020F0502020204030204" pitchFamily="34" charset="0"/>
              <a:cs typeface="Times New Roman" panose="02020603050405020304" pitchFamily="18" charset="0"/>
            </a:endParaRPr>
          </a:p>
          <a:p>
            <a:r>
              <a:rPr lang="en-GB" sz="1400" dirty="0">
                <a:ea typeface="Calibri" panose="020F0502020204030204" pitchFamily="34" charset="0"/>
                <a:cs typeface="Times New Roman" panose="02020603050405020304" pitchFamily="18" charset="0"/>
              </a:rPr>
              <a:t>On the contrary, </a:t>
            </a:r>
            <a:r>
              <a:rPr lang="en-GB" sz="1400" dirty="0">
                <a:solidFill>
                  <a:srgbClr val="FF0000"/>
                </a:solidFill>
                <a:ea typeface="Calibri" panose="020F0502020204030204" pitchFamily="34" charset="0"/>
                <a:cs typeface="Times New Roman" panose="02020603050405020304" pitchFamily="18" charset="0"/>
              </a:rPr>
              <a:t>OECD countries </a:t>
            </a:r>
            <a:r>
              <a:rPr lang="en-GB" sz="1400" dirty="0">
                <a:ea typeface="Calibri" panose="020F0502020204030204" pitchFamily="34" charset="0"/>
                <a:cs typeface="Times New Roman" panose="02020603050405020304" pitchFamily="18" charset="0"/>
              </a:rPr>
              <a:t>push slightly more towards </a:t>
            </a:r>
            <a:r>
              <a:rPr lang="en-GB" sz="1400" dirty="0">
                <a:solidFill>
                  <a:srgbClr val="FF0000"/>
                </a:solidFill>
                <a:ea typeface="Calibri" panose="020F0502020204030204" pitchFamily="34" charset="0"/>
                <a:cs typeface="Times New Roman" panose="02020603050405020304" pitchFamily="18" charset="0"/>
              </a:rPr>
              <a:t>increasing the Demand Pull component of the EPS.</a:t>
            </a:r>
            <a:endParaRPr lang="it-IT" sz="1400" dirty="0">
              <a:solidFill>
                <a:srgbClr val="FF0000"/>
              </a:solidFill>
            </a:endParaRPr>
          </a:p>
        </p:txBody>
      </p:sp>
    </p:spTree>
    <p:extLst>
      <p:ext uri="{BB962C8B-B14F-4D97-AF65-F5344CB8AC3E}">
        <p14:creationId xmlns:p14="http://schemas.microsoft.com/office/powerpoint/2010/main" val="4112842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a:xfrm>
            <a:off x="412738" y="481052"/>
            <a:ext cx="7584138" cy="418384"/>
          </a:xfrm>
        </p:spPr>
        <p:txBody>
          <a:bodyPr/>
          <a:lstStyle/>
          <a:p>
            <a:r>
              <a:rPr lang="en-GB" altLang="it-IT" sz="2400" b="1" dirty="0"/>
              <a:t>THE MODEL</a:t>
            </a:r>
          </a:p>
        </p:txBody>
      </p:sp>
      <p:sp>
        <p:nvSpPr>
          <p:cNvPr id="2" name="Rettangolo 1"/>
          <p:cNvSpPr/>
          <p:nvPr/>
        </p:nvSpPr>
        <p:spPr>
          <a:xfrm>
            <a:off x="314615" y="1553452"/>
            <a:ext cx="8094467" cy="2677656"/>
          </a:xfrm>
          <a:prstGeom prst="rect">
            <a:avLst/>
          </a:prstGeom>
        </p:spPr>
        <p:txBody>
          <a:bodyPr wrap="square">
            <a:spAutoFit/>
          </a:bodyPr>
          <a:lstStyle/>
          <a:p>
            <a:pPr>
              <a:lnSpc>
                <a:spcPct val="200000"/>
              </a:lnSpc>
              <a:spcAft>
                <a:spcPts val="0"/>
              </a:spcAft>
            </a:pPr>
            <a:r>
              <a:rPr lang="en-GB" sz="1400" b="1" dirty="0">
                <a:solidFill>
                  <a:srgbClr val="FF0000"/>
                </a:solidFill>
                <a:ea typeface="Calibri" panose="020F0502020204030204" pitchFamily="34" charset="0"/>
                <a:cs typeface="Times New Roman" panose="02020603050405020304" pitchFamily="18" charset="0"/>
              </a:rPr>
              <a:t>Estimation models</a:t>
            </a:r>
            <a:r>
              <a:rPr lang="en-GB" sz="1400" dirty="0">
                <a:ea typeface="Calibri" panose="020F0502020204030204" pitchFamily="34" charset="0"/>
                <a:cs typeface="Times New Roman" panose="02020603050405020304" pitchFamily="18" charset="0"/>
              </a:rPr>
              <a:t> </a:t>
            </a:r>
          </a:p>
          <a:p>
            <a:pPr marL="171450" indent="-171450">
              <a:lnSpc>
                <a:spcPct val="200000"/>
              </a:lnSpc>
              <a:spcAft>
                <a:spcPts val="0"/>
              </a:spcAft>
              <a:buFontTx/>
              <a:buChar char="-"/>
            </a:pPr>
            <a:r>
              <a:rPr lang="en-GB" sz="1400" dirty="0">
                <a:ea typeface="Calibri" panose="020F0502020204030204" pitchFamily="34" charset="0"/>
                <a:cs typeface="Times New Roman" panose="02020603050405020304" pitchFamily="18" charset="0"/>
              </a:rPr>
              <a:t>pooled OLS (country and time fixed effects and standard errors clustered at the country-pair level)</a:t>
            </a:r>
          </a:p>
          <a:p>
            <a:pPr marL="171450" indent="-171450">
              <a:lnSpc>
                <a:spcPct val="200000"/>
              </a:lnSpc>
              <a:spcAft>
                <a:spcPts val="0"/>
              </a:spcAft>
              <a:buFontTx/>
              <a:buChar char="-"/>
            </a:pPr>
            <a:r>
              <a:rPr lang="en-GB" sz="1400" dirty="0">
                <a:ea typeface="Calibri" panose="020F0502020204030204" pitchFamily="34" charset="0"/>
                <a:cs typeface="Times New Roman" panose="02020603050405020304" pitchFamily="18" charset="0"/>
              </a:rPr>
              <a:t>pooled Poisson and negative binomial (same set of fixed effects and clustering of the standard errors) - negative binomial more appropriate than Poisson given the presence of </a:t>
            </a:r>
            <a:r>
              <a:rPr lang="en-GB" sz="1400" dirty="0" err="1">
                <a:ea typeface="Calibri" panose="020F0502020204030204" pitchFamily="34" charset="0"/>
                <a:cs typeface="Times New Roman" panose="02020603050405020304" pitchFamily="18" charset="0"/>
              </a:rPr>
              <a:t>overdispersion</a:t>
            </a:r>
            <a:endParaRPr lang="en-GB" sz="1400" dirty="0">
              <a:ea typeface="Calibri" panose="020F0502020204030204" pitchFamily="34" charset="0"/>
              <a:cs typeface="Times New Roman" panose="02020603050405020304" pitchFamily="18" charset="0"/>
            </a:endParaRPr>
          </a:p>
          <a:p>
            <a:pPr marL="171450" indent="-171450">
              <a:lnSpc>
                <a:spcPct val="200000"/>
              </a:lnSpc>
              <a:spcAft>
                <a:spcPts val="0"/>
              </a:spcAft>
              <a:buFontTx/>
              <a:buChar char="-"/>
            </a:pPr>
            <a:r>
              <a:rPr lang="en-GB" sz="1400" dirty="0">
                <a:ea typeface="Calibri" panose="020F0502020204030204" pitchFamily="34" charset="0"/>
                <a:cs typeface="Times New Roman" panose="02020603050405020304" pitchFamily="18" charset="0"/>
              </a:rPr>
              <a:t>random effects negative binomial – to be preferred over the pooled estimator with constant dispersion (LR test ENE = 219.02; LR test CCM = 448.09) and is our favourite model</a:t>
            </a:r>
            <a:endParaRPr lang="it-IT" sz="14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ttangolo 3"/>
              <p:cNvSpPr/>
              <p:nvPr/>
            </p:nvSpPr>
            <p:spPr>
              <a:xfrm>
                <a:off x="653144" y="1046582"/>
                <a:ext cx="8076448" cy="50687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𝑐𝑜𝑝𝑎𝑡</m:t>
                              </m:r>
                            </m:e>
                            <m:sub>
                              <m:r>
                                <a:rPr lang="it-IT" i="1">
                                  <a:latin typeface="Cambria Math" panose="02040503050406030204" pitchFamily="18" charset="0"/>
                                </a:rPr>
                                <m:t>𝑖𝑗𝑡</m:t>
                              </m:r>
                            </m:sub>
                          </m:sSub>
                          <m:r>
                            <a:rPr lang="it-IT" i="0">
                              <a:latin typeface="Cambria Math" panose="02040503050406030204" pitchFamily="18" charset="0"/>
                            </a:rPr>
                            <m:t>=</m:t>
                          </m:r>
                          <m:r>
                            <a:rPr lang="it-IT" i="1">
                              <a:latin typeface="Cambria Math" panose="02040503050406030204" pitchFamily="18" charset="0"/>
                            </a:rPr>
                            <m:t>𝑓</m:t>
                          </m:r>
                          <m:r>
                            <a:rPr lang="it-IT" i="0">
                              <a:latin typeface="Cambria Math" panose="02040503050406030204" pitchFamily="18" charset="0"/>
                            </a:rPr>
                            <m:t>(</m:t>
                          </m:r>
                          <m:sSubSup>
                            <m:sSubSupPr>
                              <m:ctrlPr>
                                <a:rPr lang="it-IT" i="1">
                                  <a:latin typeface="Cambria Math" panose="02040503050406030204" pitchFamily="18" charset="0"/>
                                </a:rPr>
                              </m:ctrlPr>
                            </m:sSubSupPr>
                            <m:e>
                              <m:r>
                                <a:rPr lang="it-IT" i="1">
                                  <a:latin typeface="Cambria Math" panose="02040503050406030204" pitchFamily="18" charset="0"/>
                                </a:rPr>
                                <m:t>𝑑𝑖𝑠𝑡𝐸𝑃𝑆</m:t>
                              </m:r>
                            </m:e>
                            <m:sub>
                              <m:r>
                                <a:rPr lang="it-IT" i="1">
                                  <a:latin typeface="Cambria Math" panose="02040503050406030204" pitchFamily="18" charset="0"/>
                                </a:rPr>
                                <m:t>𝑖𝑗𝑡</m:t>
                              </m:r>
                            </m:sub>
                            <m:sup>
                              <m:r>
                                <a:rPr lang="it-IT" i="1">
                                  <a:latin typeface="Cambria Math" panose="02040503050406030204" pitchFamily="18" charset="0"/>
                                </a:rPr>
                                <m:t>𝑇𝑝𝑢𝑠h</m:t>
                              </m:r>
                            </m:sup>
                          </m:sSubSup>
                          <m:r>
                            <a:rPr lang="it-IT" i="0">
                              <a:latin typeface="Cambria Math" panose="02040503050406030204" pitchFamily="18" charset="0"/>
                            </a:rPr>
                            <m:t>,</m:t>
                          </m:r>
                          <m:sSubSup>
                            <m:sSubSupPr>
                              <m:ctrlPr>
                                <a:rPr lang="it-IT" i="1">
                                  <a:latin typeface="Cambria Math" panose="02040503050406030204" pitchFamily="18" charset="0"/>
                                </a:rPr>
                              </m:ctrlPr>
                            </m:sSubSupPr>
                            <m:e>
                              <m:r>
                                <a:rPr lang="it-IT" i="1">
                                  <a:latin typeface="Cambria Math" panose="02040503050406030204" pitchFamily="18" charset="0"/>
                                </a:rPr>
                                <m:t>𝑑𝑖𝑠𝑡𝐸𝑃𝑆</m:t>
                              </m:r>
                            </m:e>
                            <m:sub>
                              <m:r>
                                <a:rPr lang="it-IT" i="1">
                                  <a:latin typeface="Cambria Math" panose="02040503050406030204" pitchFamily="18" charset="0"/>
                                </a:rPr>
                                <m:t>𝑖𝑗𝑡</m:t>
                              </m:r>
                            </m:sub>
                            <m:sup>
                              <m:r>
                                <a:rPr lang="it-IT" i="1">
                                  <a:latin typeface="Cambria Math" panose="02040503050406030204" pitchFamily="18" charset="0"/>
                                </a:rPr>
                                <m:t>𝐷𝑝𝑢𝑙𝑙</m:t>
                              </m:r>
                            </m:sup>
                          </m:sSubSup>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𝑎𝑣𝑔𝑅𝑇𝐴</m:t>
                              </m:r>
                            </m:e>
                            <m:sub>
                              <m:r>
                                <a:rPr lang="it-IT" i="1">
                                  <a:latin typeface="Cambria Math" panose="02040503050406030204" pitchFamily="18" charset="0"/>
                                </a:rPr>
                                <m:t>𝑖𝑗𝑡</m:t>
                              </m:r>
                            </m:sub>
                          </m:sSub>
                          <m:r>
                            <a:rPr lang="it-IT" i="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𝑑𝑖𝑓𝑓𝑅𝑇𝐴</m:t>
                              </m:r>
                            </m:e>
                            <m:sub>
                              <m:r>
                                <a:rPr lang="it-IT" i="1">
                                  <a:latin typeface="Cambria Math" panose="02040503050406030204" pitchFamily="18" charset="0"/>
                                </a:rPr>
                                <m:t>𝑖𝑗𝑡</m:t>
                              </m:r>
                            </m:sub>
                          </m:sSub>
                          <m:r>
                            <a:rPr lang="it-IT" i="0">
                              <a:latin typeface="Cambria Math" panose="02040503050406030204" pitchFamily="18" charset="0"/>
                            </a:rPr>
                            <m:t>,</m:t>
                          </m:r>
                          <m:r>
                            <a:rPr lang="it-IT" i="1">
                              <a:latin typeface="Cambria Math" panose="02040503050406030204" pitchFamily="18" charset="0"/>
                            </a:rPr>
                            <m:t>𝑐𝑜𝑛𝑡𝑟𝑜𝑙𝑠</m:t>
                          </m:r>
                        </m:e>
                      </m:d>
                    </m:oMath>
                  </m:oMathPara>
                </a14:m>
                <a:endParaRPr lang="it-IT" dirty="0"/>
              </a:p>
            </p:txBody>
          </p:sp>
        </mc:Choice>
        <mc:Fallback xmlns="">
          <p:sp>
            <p:nvSpPr>
              <p:cNvPr id="4" name="Rettangolo 3"/>
              <p:cNvSpPr>
                <a:spLocks noRot="1" noChangeAspect="1" noMove="1" noResize="1" noEditPoints="1" noAdjustHandles="1" noChangeArrowheads="1" noChangeShapeType="1" noTextEdit="1"/>
              </p:cNvSpPr>
              <p:nvPr/>
            </p:nvSpPr>
            <p:spPr>
              <a:xfrm>
                <a:off x="653144" y="1046582"/>
                <a:ext cx="8076448" cy="506870"/>
              </a:xfrm>
              <a:prstGeom prst="rect">
                <a:avLst/>
              </a:prstGeom>
              <a:blipFill>
                <a:blip r:embed="rId3"/>
                <a:stretch>
                  <a:fillRect t="-179518" r="-8755" b="-261446"/>
                </a:stretch>
              </a:blipFill>
            </p:spPr>
            <p:txBody>
              <a:bodyPr/>
              <a:lstStyle/>
              <a:p>
                <a:r>
                  <a:rPr lang="it-IT">
                    <a:noFill/>
                  </a:rPr>
                  <a:t> </a:t>
                </a:r>
              </a:p>
            </p:txBody>
          </p:sp>
        </mc:Fallback>
      </mc:AlternateContent>
    </p:spTree>
    <p:extLst>
      <p:ext uri="{BB962C8B-B14F-4D97-AF65-F5344CB8AC3E}">
        <p14:creationId xmlns:p14="http://schemas.microsoft.com/office/powerpoint/2010/main" val="3614083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olo 1"/>
          <p:cNvSpPr>
            <a:spLocks noGrp="1"/>
          </p:cNvSpPr>
          <p:nvPr>
            <p:ph type="title"/>
          </p:nvPr>
        </p:nvSpPr>
        <p:spPr>
          <a:xfrm>
            <a:off x="273856" y="93377"/>
            <a:ext cx="7584138" cy="429348"/>
          </a:xfrm>
        </p:spPr>
        <p:txBody>
          <a:bodyPr/>
          <a:lstStyle/>
          <a:p>
            <a:r>
              <a:rPr lang="en-GB" altLang="it-IT" sz="2400" b="1" dirty="0"/>
              <a:t>THE VARIABLES</a:t>
            </a:r>
          </a:p>
        </p:txBody>
      </p:sp>
      <p:graphicFrame>
        <p:nvGraphicFramePr>
          <p:cNvPr id="5" name="Tabella 4"/>
          <p:cNvGraphicFramePr>
            <a:graphicFrameLocks noGrp="1"/>
          </p:cNvGraphicFramePr>
          <p:nvPr>
            <p:extLst>
              <p:ext uri="{D42A27DB-BD31-4B8C-83A1-F6EECF244321}">
                <p14:modId xmlns:p14="http://schemas.microsoft.com/office/powerpoint/2010/main" val="3709286050"/>
              </p:ext>
            </p:extLst>
          </p:nvPr>
        </p:nvGraphicFramePr>
        <p:xfrm>
          <a:off x="88710" y="550021"/>
          <a:ext cx="8877869" cy="4506167"/>
        </p:xfrm>
        <a:graphic>
          <a:graphicData uri="http://schemas.openxmlformats.org/drawingml/2006/table">
            <a:tbl>
              <a:tblPr firstRow="1" firstCol="1" bandRow="1">
                <a:tableStyleId>{5C22544A-7EE6-4342-B048-85BDC9FD1C3A}</a:tableStyleId>
              </a:tblPr>
              <a:tblGrid>
                <a:gridCol w="1723990">
                  <a:extLst>
                    <a:ext uri="{9D8B030D-6E8A-4147-A177-3AD203B41FA5}">
                      <a16:colId xmlns:a16="http://schemas.microsoft.com/office/drawing/2014/main" val="1748581847"/>
                    </a:ext>
                  </a:extLst>
                </a:gridCol>
                <a:gridCol w="7153879">
                  <a:extLst>
                    <a:ext uri="{9D8B030D-6E8A-4147-A177-3AD203B41FA5}">
                      <a16:colId xmlns:a16="http://schemas.microsoft.com/office/drawing/2014/main" val="2909901707"/>
                    </a:ext>
                  </a:extLst>
                </a:gridCol>
              </a:tblGrid>
              <a:tr h="247266">
                <a:tc>
                  <a:txBody>
                    <a:bodyPr/>
                    <a:lstStyle/>
                    <a:p>
                      <a:pPr>
                        <a:lnSpc>
                          <a:spcPct val="107000"/>
                        </a:lnSpc>
                        <a:spcAft>
                          <a:spcPts val="0"/>
                        </a:spcAft>
                      </a:pPr>
                      <a:r>
                        <a:rPr lang="it-IT" sz="1000" dirty="0" smtClean="0">
                          <a:effectLst/>
                        </a:rPr>
                        <a:t>DEPENDENT VARIABLES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tx2">
                        <a:lumMod val="60000"/>
                        <a:lumOff val="40000"/>
                      </a:schemeClr>
                    </a:solidFill>
                  </a:tcPr>
                </a:tc>
                <a:tc>
                  <a:txBody>
                    <a:bodyPr/>
                    <a:lstStyle/>
                    <a:p>
                      <a:pPr>
                        <a:lnSpc>
                          <a:spcPct val="107000"/>
                        </a:lnSpc>
                        <a:spcAft>
                          <a:spcPts val="0"/>
                        </a:spcAft>
                      </a:pPr>
                      <a:r>
                        <a:rPr lang="it-IT"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tx2">
                        <a:lumMod val="60000"/>
                        <a:lumOff val="40000"/>
                      </a:schemeClr>
                    </a:solidFill>
                  </a:tcPr>
                </a:tc>
                <a:extLst>
                  <a:ext uri="{0D108BD9-81ED-4DB2-BD59-A6C34878D82A}">
                    <a16:rowId xmlns:a16="http://schemas.microsoft.com/office/drawing/2014/main" val="1543692089"/>
                  </a:ext>
                </a:extLst>
              </a:tr>
              <a:tr h="123634">
                <a:tc>
                  <a:txBody>
                    <a:bodyPr/>
                    <a:lstStyle/>
                    <a:p>
                      <a:pPr>
                        <a:lnSpc>
                          <a:spcPct val="107000"/>
                        </a:lnSpc>
                        <a:spcAft>
                          <a:spcPts val="0"/>
                        </a:spcAft>
                      </a:pPr>
                      <a:r>
                        <a:rPr lang="it-IT" sz="1000" dirty="0" err="1" smtClean="0">
                          <a:effectLst/>
                        </a:rPr>
                        <a:t>Ccm</a:t>
                      </a:r>
                      <a:r>
                        <a:rPr lang="it-IT" sz="1000" dirty="0" smtClean="0">
                          <a:effectLst/>
                        </a:rPr>
                        <a:t> (</a:t>
                      </a:r>
                      <a:r>
                        <a:rPr lang="it-IT" sz="1000" dirty="0" err="1" smtClean="0">
                          <a:effectLst/>
                        </a:rPr>
                        <a:t>Ene</a:t>
                      </a:r>
                      <a:r>
                        <a:rPr lang="it-IT" sz="1000" dirty="0" smtClean="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tx2">
                        <a:lumMod val="60000"/>
                        <a:lumOff val="40000"/>
                      </a:schemeClr>
                    </a:solidFill>
                  </a:tcPr>
                </a:tc>
                <a:tc>
                  <a:txBody>
                    <a:bodyPr/>
                    <a:lstStyle/>
                    <a:p>
                      <a:pPr>
                        <a:lnSpc>
                          <a:spcPct val="107000"/>
                        </a:lnSpc>
                        <a:spcAft>
                          <a:spcPts val="0"/>
                        </a:spcAft>
                      </a:pPr>
                      <a:r>
                        <a:rPr lang="en-GB" sz="1000" dirty="0" smtClean="0">
                          <a:effectLst/>
                        </a:rPr>
                        <a:t>Total </a:t>
                      </a:r>
                      <a:r>
                        <a:rPr lang="en-GB" sz="1000" dirty="0">
                          <a:effectLst/>
                        </a:rPr>
                        <a:t>collaborations (co-patents) in </a:t>
                      </a:r>
                      <a:r>
                        <a:rPr lang="en-GB" sz="1000" dirty="0" smtClean="0">
                          <a:effectLst/>
                        </a:rPr>
                        <a:t>CCM (ENE)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tx2">
                        <a:lumMod val="20000"/>
                        <a:lumOff val="80000"/>
                      </a:schemeClr>
                    </a:solidFill>
                  </a:tcPr>
                </a:tc>
                <a:extLst>
                  <a:ext uri="{0D108BD9-81ED-4DB2-BD59-A6C34878D82A}">
                    <a16:rowId xmlns:a16="http://schemas.microsoft.com/office/drawing/2014/main" val="2046185433"/>
                  </a:ext>
                </a:extLst>
              </a:tr>
              <a:tr h="247266">
                <a:tc>
                  <a:txBody>
                    <a:bodyPr/>
                    <a:lstStyle/>
                    <a:p>
                      <a:pPr>
                        <a:lnSpc>
                          <a:spcPct val="107000"/>
                        </a:lnSpc>
                        <a:spcAft>
                          <a:spcPts val="0"/>
                        </a:spcAft>
                      </a:pPr>
                      <a:r>
                        <a:rPr lang="it-IT" sz="1000" dirty="0" smtClean="0">
                          <a:effectLst/>
                        </a:rPr>
                        <a:t>INDEPENDENT VARIABLES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tx2">
                        <a:lumMod val="60000"/>
                        <a:lumOff val="40000"/>
                      </a:schemeClr>
                    </a:solidFill>
                  </a:tcPr>
                </a:tc>
                <a:tc>
                  <a:txBody>
                    <a:bodyPr/>
                    <a:lstStyle/>
                    <a:p>
                      <a:pPr>
                        <a:lnSpc>
                          <a:spcPct val="107000"/>
                        </a:lnSpc>
                        <a:spcAft>
                          <a:spcPts val="0"/>
                        </a:spcAft>
                      </a:pPr>
                      <a:r>
                        <a:rPr lang="it-IT"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tx2">
                        <a:lumMod val="60000"/>
                        <a:lumOff val="40000"/>
                      </a:schemeClr>
                    </a:solidFill>
                  </a:tcPr>
                </a:tc>
                <a:extLst>
                  <a:ext uri="{0D108BD9-81ED-4DB2-BD59-A6C34878D82A}">
                    <a16:rowId xmlns:a16="http://schemas.microsoft.com/office/drawing/2014/main" val="3634514"/>
                  </a:ext>
                </a:extLst>
              </a:tr>
              <a:tr h="170803">
                <a:tc>
                  <a:txBody>
                    <a:bodyPr/>
                    <a:lstStyle/>
                    <a:p>
                      <a:pPr>
                        <a:lnSpc>
                          <a:spcPct val="107000"/>
                        </a:lnSpc>
                        <a:spcAft>
                          <a:spcPts val="0"/>
                        </a:spcAft>
                      </a:pPr>
                      <a:r>
                        <a:rPr lang="en-GB" sz="1000" dirty="0" err="1" smtClean="0">
                          <a:effectLst/>
                        </a:rPr>
                        <a:t>Lgdp</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tx2">
                        <a:lumMod val="60000"/>
                        <a:lumOff val="40000"/>
                      </a:schemeClr>
                    </a:solidFill>
                  </a:tcPr>
                </a:tc>
                <a:tc>
                  <a:txBody>
                    <a:bodyPr/>
                    <a:lstStyle/>
                    <a:p>
                      <a:pPr>
                        <a:lnSpc>
                          <a:spcPct val="107000"/>
                        </a:lnSpc>
                        <a:spcAft>
                          <a:spcPts val="0"/>
                        </a:spcAft>
                      </a:pPr>
                      <a:r>
                        <a:rPr lang="en-GB" sz="1000" dirty="0" smtClean="0">
                          <a:effectLst/>
                        </a:rPr>
                        <a:t>Log </a:t>
                      </a:r>
                      <a:r>
                        <a:rPr lang="en-GB" sz="1000" dirty="0">
                          <a:effectLst/>
                        </a:rPr>
                        <a:t>of the country-pair average of GDP per unit of energy use at constant 2011 PPP $ per kg of oil equivalent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tx2">
                        <a:lumMod val="20000"/>
                        <a:lumOff val="80000"/>
                      </a:schemeClr>
                    </a:solidFill>
                  </a:tcPr>
                </a:tc>
                <a:extLst>
                  <a:ext uri="{0D108BD9-81ED-4DB2-BD59-A6C34878D82A}">
                    <a16:rowId xmlns:a16="http://schemas.microsoft.com/office/drawing/2014/main" val="569507746"/>
                  </a:ext>
                </a:extLst>
              </a:tr>
              <a:tr h="123634">
                <a:tc>
                  <a:txBody>
                    <a:bodyPr/>
                    <a:lstStyle/>
                    <a:p>
                      <a:pPr>
                        <a:lnSpc>
                          <a:spcPct val="107000"/>
                        </a:lnSpc>
                        <a:spcAft>
                          <a:spcPts val="0"/>
                        </a:spcAft>
                      </a:pPr>
                      <a:r>
                        <a:rPr lang="it-IT" sz="1000" dirty="0" err="1" smtClean="0">
                          <a:effectLst/>
                        </a:rPr>
                        <a:t>Lpop</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tx2">
                        <a:lumMod val="60000"/>
                        <a:lumOff val="40000"/>
                      </a:schemeClr>
                    </a:solidFill>
                  </a:tcPr>
                </a:tc>
                <a:tc>
                  <a:txBody>
                    <a:bodyPr/>
                    <a:lstStyle/>
                    <a:p>
                      <a:pPr>
                        <a:lnSpc>
                          <a:spcPct val="107000"/>
                        </a:lnSpc>
                        <a:spcAft>
                          <a:spcPts val="0"/>
                        </a:spcAft>
                      </a:pPr>
                      <a:r>
                        <a:rPr lang="en-GB" sz="1000" dirty="0" smtClean="0">
                          <a:effectLst/>
                        </a:rPr>
                        <a:t>Log </a:t>
                      </a:r>
                      <a:r>
                        <a:rPr lang="en-GB" sz="1000" dirty="0">
                          <a:effectLst/>
                        </a:rPr>
                        <a:t>of country-pair average of total population, in million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bg1"/>
                    </a:solidFill>
                  </a:tcPr>
                </a:tc>
                <a:extLst>
                  <a:ext uri="{0D108BD9-81ED-4DB2-BD59-A6C34878D82A}">
                    <a16:rowId xmlns:a16="http://schemas.microsoft.com/office/drawing/2014/main" val="2018368596"/>
                  </a:ext>
                </a:extLst>
              </a:tr>
              <a:tr h="123634">
                <a:tc>
                  <a:txBody>
                    <a:bodyPr/>
                    <a:lstStyle/>
                    <a:p>
                      <a:pPr>
                        <a:lnSpc>
                          <a:spcPct val="107000"/>
                        </a:lnSpc>
                        <a:spcAft>
                          <a:spcPts val="0"/>
                        </a:spcAft>
                      </a:pPr>
                      <a:r>
                        <a:rPr lang="it-IT" sz="1000">
                          <a:effectLst/>
                        </a:rPr>
                        <a:t>mrta</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tx2">
                        <a:lumMod val="60000"/>
                        <a:lumOff val="40000"/>
                      </a:schemeClr>
                    </a:solidFill>
                  </a:tcPr>
                </a:tc>
                <a:tc>
                  <a:txBody>
                    <a:bodyPr/>
                    <a:lstStyle/>
                    <a:p>
                      <a:pPr>
                        <a:lnSpc>
                          <a:spcPct val="107000"/>
                        </a:lnSpc>
                        <a:spcAft>
                          <a:spcPts val="0"/>
                        </a:spcAft>
                      </a:pPr>
                      <a:r>
                        <a:rPr lang="en-GB" sz="1000" dirty="0">
                          <a:effectLst/>
                        </a:rPr>
                        <a:t>Mean RTA of the two countries in the pair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tx2">
                        <a:lumMod val="20000"/>
                        <a:lumOff val="80000"/>
                      </a:schemeClr>
                    </a:solidFill>
                  </a:tcPr>
                </a:tc>
                <a:extLst>
                  <a:ext uri="{0D108BD9-81ED-4DB2-BD59-A6C34878D82A}">
                    <a16:rowId xmlns:a16="http://schemas.microsoft.com/office/drawing/2014/main" val="2285874516"/>
                  </a:ext>
                </a:extLst>
              </a:tr>
              <a:tr h="123634">
                <a:tc>
                  <a:txBody>
                    <a:bodyPr/>
                    <a:lstStyle/>
                    <a:p>
                      <a:pPr>
                        <a:lnSpc>
                          <a:spcPct val="107000"/>
                        </a:lnSpc>
                        <a:spcAft>
                          <a:spcPts val="0"/>
                        </a:spcAft>
                      </a:pPr>
                      <a:r>
                        <a:rPr lang="it-IT" sz="1000">
                          <a:effectLst/>
                        </a:rPr>
                        <a:t>diff_rta</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tx2">
                        <a:lumMod val="60000"/>
                        <a:lumOff val="40000"/>
                      </a:schemeClr>
                    </a:solidFill>
                  </a:tcPr>
                </a:tc>
                <a:tc>
                  <a:txBody>
                    <a:bodyPr/>
                    <a:lstStyle/>
                    <a:p>
                      <a:pPr>
                        <a:lnSpc>
                          <a:spcPct val="107000"/>
                        </a:lnSpc>
                        <a:spcAft>
                          <a:spcPts val="0"/>
                        </a:spcAft>
                      </a:pPr>
                      <a:r>
                        <a:rPr lang="en-GB" sz="1000" dirty="0">
                          <a:effectLst/>
                        </a:rPr>
                        <a:t>Difference in RTA between the two countries in the pair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bg1"/>
                    </a:solidFill>
                  </a:tcPr>
                </a:tc>
                <a:extLst>
                  <a:ext uri="{0D108BD9-81ED-4DB2-BD59-A6C34878D82A}">
                    <a16:rowId xmlns:a16="http://schemas.microsoft.com/office/drawing/2014/main" val="2225845170"/>
                  </a:ext>
                </a:extLst>
              </a:tr>
              <a:tr h="247266">
                <a:tc>
                  <a:txBody>
                    <a:bodyPr/>
                    <a:lstStyle/>
                    <a:p>
                      <a:pPr>
                        <a:lnSpc>
                          <a:spcPct val="107000"/>
                        </a:lnSpc>
                        <a:spcAft>
                          <a:spcPts val="0"/>
                        </a:spcAft>
                      </a:pPr>
                      <a:r>
                        <a:rPr lang="it-IT" sz="1000">
                          <a:effectLst/>
                        </a:rPr>
                        <a:t>PTA_eenv</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tx2">
                        <a:lumMod val="60000"/>
                        <a:lumOff val="40000"/>
                      </a:schemeClr>
                    </a:solidFill>
                  </a:tcPr>
                </a:tc>
                <a:tc>
                  <a:txBody>
                    <a:bodyPr/>
                    <a:lstStyle/>
                    <a:p>
                      <a:pPr>
                        <a:lnSpc>
                          <a:spcPct val="107000"/>
                        </a:lnSpc>
                        <a:spcAft>
                          <a:spcPts val="0"/>
                        </a:spcAft>
                      </a:pPr>
                      <a:r>
                        <a:rPr lang="en-GB" sz="1000" dirty="0">
                          <a:effectLst/>
                        </a:rPr>
                        <a:t>Dummy for the existence of PTA agreements with legally enforceable provisions covering energy and environmental laws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tx2">
                        <a:lumMod val="20000"/>
                        <a:lumOff val="80000"/>
                      </a:schemeClr>
                    </a:solidFill>
                  </a:tcPr>
                </a:tc>
                <a:extLst>
                  <a:ext uri="{0D108BD9-81ED-4DB2-BD59-A6C34878D82A}">
                    <a16:rowId xmlns:a16="http://schemas.microsoft.com/office/drawing/2014/main" val="2728930833"/>
                  </a:ext>
                </a:extLst>
              </a:tr>
              <a:tr h="370900">
                <a:tc>
                  <a:txBody>
                    <a:bodyPr/>
                    <a:lstStyle/>
                    <a:p>
                      <a:pPr>
                        <a:lnSpc>
                          <a:spcPct val="107000"/>
                        </a:lnSpc>
                        <a:spcAft>
                          <a:spcPts val="0"/>
                        </a:spcAft>
                      </a:pPr>
                      <a:r>
                        <a:rPr lang="it-IT" sz="1000">
                          <a:effectLst/>
                        </a:rPr>
                        <a:t>PTA_inno</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tx2">
                        <a:lumMod val="60000"/>
                        <a:lumOff val="40000"/>
                      </a:schemeClr>
                    </a:solidFill>
                  </a:tcPr>
                </a:tc>
                <a:tc>
                  <a:txBody>
                    <a:bodyPr/>
                    <a:lstStyle/>
                    <a:p>
                      <a:pPr>
                        <a:lnSpc>
                          <a:spcPct val="107000"/>
                        </a:lnSpc>
                        <a:spcAft>
                          <a:spcPts val="0"/>
                        </a:spcAft>
                      </a:pPr>
                      <a:r>
                        <a:rPr lang="en-GB" sz="1000" dirty="0">
                          <a:effectLst/>
                        </a:rPr>
                        <a:t>Dummy for the existence of PTA agreements with legally enforceable provisions covering IPR, innovation policies and research and technology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bg1"/>
                    </a:solidFill>
                  </a:tcPr>
                </a:tc>
                <a:extLst>
                  <a:ext uri="{0D108BD9-81ED-4DB2-BD59-A6C34878D82A}">
                    <a16:rowId xmlns:a16="http://schemas.microsoft.com/office/drawing/2014/main" val="3515070498"/>
                  </a:ext>
                </a:extLst>
              </a:tr>
              <a:tr h="190783">
                <a:tc>
                  <a:txBody>
                    <a:bodyPr/>
                    <a:lstStyle/>
                    <a:p>
                      <a:pPr>
                        <a:lnSpc>
                          <a:spcPct val="107000"/>
                        </a:lnSpc>
                        <a:spcAft>
                          <a:spcPts val="0"/>
                        </a:spcAft>
                      </a:pPr>
                      <a:r>
                        <a:rPr lang="it-IT" sz="1000">
                          <a:effectLst/>
                        </a:rPr>
                        <a:t>ldist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tx2">
                        <a:lumMod val="60000"/>
                        <a:lumOff val="40000"/>
                      </a:schemeClr>
                    </a:solidFill>
                  </a:tcPr>
                </a:tc>
                <a:tc>
                  <a:txBody>
                    <a:bodyPr/>
                    <a:lstStyle/>
                    <a:p>
                      <a:pPr>
                        <a:lnSpc>
                          <a:spcPct val="107000"/>
                        </a:lnSpc>
                        <a:spcAft>
                          <a:spcPts val="0"/>
                        </a:spcAft>
                      </a:pPr>
                      <a:r>
                        <a:rPr lang="en-GB" sz="1000" dirty="0">
                          <a:effectLst/>
                        </a:rPr>
                        <a:t>Log of weighted bilateral distance between origin and destination in km (population weighted)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tx2">
                        <a:lumMod val="20000"/>
                        <a:lumOff val="80000"/>
                      </a:schemeClr>
                    </a:solidFill>
                  </a:tcPr>
                </a:tc>
                <a:extLst>
                  <a:ext uri="{0D108BD9-81ED-4DB2-BD59-A6C34878D82A}">
                    <a16:rowId xmlns:a16="http://schemas.microsoft.com/office/drawing/2014/main" val="126341064"/>
                  </a:ext>
                </a:extLst>
              </a:tr>
              <a:tr h="175529">
                <a:tc>
                  <a:txBody>
                    <a:bodyPr/>
                    <a:lstStyle/>
                    <a:p>
                      <a:pPr>
                        <a:lnSpc>
                          <a:spcPct val="107000"/>
                        </a:lnSpc>
                        <a:spcAft>
                          <a:spcPts val="0"/>
                        </a:spcAft>
                      </a:pPr>
                      <a:r>
                        <a:rPr lang="it-IT" sz="1000">
                          <a:effectLst/>
                        </a:rPr>
                        <a:t>comlang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tx2">
                        <a:lumMod val="60000"/>
                        <a:lumOff val="40000"/>
                      </a:schemeClr>
                    </a:solidFill>
                  </a:tcPr>
                </a:tc>
                <a:tc>
                  <a:txBody>
                    <a:bodyPr/>
                    <a:lstStyle/>
                    <a:p>
                      <a:pPr>
                        <a:lnSpc>
                          <a:spcPct val="107000"/>
                        </a:lnSpc>
                        <a:spcAft>
                          <a:spcPts val="0"/>
                        </a:spcAft>
                      </a:pPr>
                      <a:r>
                        <a:rPr lang="en-GB" sz="1000" dirty="0">
                          <a:effectLst/>
                        </a:rPr>
                        <a:t>Dummy for common official or primary language or language spoken by at least 9% of the population in both countries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bg1"/>
                    </a:solidFill>
                  </a:tcPr>
                </a:tc>
                <a:extLst>
                  <a:ext uri="{0D108BD9-81ED-4DB2-BD59-A6C34878D82A}">
                    <a16:rowId xmlns:a16="http://schemas.microsoft.com/office/drawing/2014/main" val="522520260"/>
                  </a:ext>
                </a:extLst>
              </a:tr>
              <a:tr h="123634">
                <a:tc>
                  <a:txBody>
                    <a:bodyPr/>
                    <a:lstStyle/>
                    <a:p>
                      <a:pPr>
                        <a:lnSpc>
                          <a:spcPct val="107000"/>
                        </a:lnSpc>
                        <a:spcAft>
                          <a:spcPts val="0"/>
                        </a:spcAft>
                      </a:pPr>
                      <a:r>
                        <a:rPr lang="it-IT" sz="1000">
                          <a:effectLst/>
                        </a:rPr>
                        <a:t>diff_edu</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tx2">
                        <a:lumMod val="60000"/>
                        <a:lumOff val="40000"/>
                      </a:schemeClr>
                    </a:solidFill>
                  </a:tcPr>
                </a:tc>
                <a:tc>
                  <a:txBody>
                    <a:bodyPr/>
                    <a:lstStyle/>
                    <a:p>
                      <a:pPr>
                        <a:lnSpc>
                          <a:spcPct val="107000"/>
                        </a:lnSpc>
                        <a:spcAft>
                          <a:spcPts val="0"/>
                        </a:spcAft>
                      </a:pPr>
                      <a:r>
                        <a:rPr lang="en-GB" sz="1000" dirty="0">
                          <a:effectLst/>
                        </a:rPr>
                        <a:t>Difference in the share of population with tertiary education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tx2">
                        <a:lumMod val="20000"/>
                        <a:lumOff val="80000"/>
                      </a:schemeClr>
                    </a:solidFill>
                  </a:tcPr>
                </a:tc>
                <a:extLst>
                  <a:ext uri="{0D108BD9-81ED-4DB2-BD59-A6C34878D82A}">
                    <a16:rowId xmlns:a16="http://schemas.microsoft.com/office/drawing/2014/main" val="4164971880"/>
                  </a:ext>
                </a:extLst>
              </a:tr>
              <a:tr h="247266">
                <a:tc>
                  <a:txBody>
                    <a:bodyPr/>
                    <a:lstStyle/>
                    <a:p>
                      <a:pPr>
                        <a:lnSpc>
                          <a:spcPct val="107000"/>
                        </a:lnSpc>
                        <a:spcAft>
                          <a:spcPts val="0"/>
                        </a:spcAft>
                      </a:pPr>
                      <a:r>
                        <a:rPr lang="it-IT" sz="1000">
                          <a:effectLst/>
                        </a:rPr>
                        <a:t>both_fdi_high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tx2">
                        <a:lumMod val="60000"/>
                        <a:lumOff val="40000"/>
                      </a:schemeClr>
                    </a:solidFill>
                  </a:tcPr>
                </a:tc>
                <a:tc>
                  <a:txBody>
                    <a:bodyPr/>
                    <a:lstStyle/>
                    <a:p>
                      <a:pPr>
                        <a:lnSpc>
                          <a:spcPct val="107000"/>
                        </a:lnSpc>
                        <a:spcAft>
                          <a:spcPts val="0"/>
                        </a:spcAft>
                      </a:pPr>
                      <a:r>
                        <a:rPr lang="en-GB" sz="1000" dirty="0">
                          <a:effectLst/>
                        </a:rPr>
                        <a:t>Dummy for both countries being in the top quartile of the FDI flows distribution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bg1"/>
                    </a:solidFill>
                  </a:tcPr>
                </a:tc>
                <a:extLst>
                  <a:ext uri="{0D108BD9-81ED-4DB2-BD59-A6C34878D82A}">
                    <a16:rowId xmlns:a16="http://schemas.microsoft.com/office/drawing/2014/main" val="2830224557"/>
                  </a:ext>
                </a:extLst>
              </a:tr>
              <a:tr h="247266">
                <a:tc>
                  <a:txBody>
                    <a:bodyPr/>
                    <a:lstStyle/>
                    <a:p>
                      <a:pPr>
                        <a:lnSpc>
                          <a:spcPct val="107000"/>
                        </a:lnSpc>
                        <a:spcAft>
                          <a:spcPts val="0"/>
                        </a:spcAft>
                      </a:pPr>
                      <a:r>
                        <a:rPr lang="it-IT" sz="1000">
                          <a:effectLst/>
                        </a:rPr>
                        <a:t>both_fdi_low</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tx2">
                        <a:lumMod val="60000"/>
                        <a:lumOff val="40000"/>
                      </a:schemeClr>
                    </a:solidFill>
                  </a:tcPr>
                </a:tc>
                <a:tc>
                  <a:txBody>
                    <a:bodyPr/>
                    <a:lstStyle/>
                    <a:p>
                      <a:pPr>
                        <a:lnSpc>
                          <a:spcPct val="107000"/>
                        </a:lnSpc>
                        <a:spcAft>
                          <a:spcPts val="0"/>
                        </a:spcAft>
                      </a:pPr>
                      <a:r>
                        <a:rPr lang="en-GB" sz="1000" dirty="0">
                          <a:effectLst/>
                        </a:rPr>
                        <a:t>Dummy for both countries being in the bottom quartile of the FDI flows distribution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tx2">
                        <a:lumMod val="20000"/>
                        <a:lumOff val="80000"/>
                      </a:schemeClr>
                    </a:solidFill>
                  </a:tcPr>
                </a:tc>
                <a:extLst>
                  <a:ext uri="{0D108BD9-81ED-4DB2-BD59-A6C34878D82A}">
                    <a16:rowId xmlns:a16="http://schemas.microsoft.com/office/drawing/2014/main" val="6038969"/>
                  </a:ext>
                </a:extLst>
              </a:tr>
              <a:tr h="123634">
                <a:tc>
                  <a:txBody>
                    <a:bodyPr/>
                    <a:lstStyle/>
                    <a:p>
                      <a:pPr>
                        <a:lnSpc>
                          <a:spcPct val="107000"/>
                        </a:lnSpc>
                        <a:spcAft>
                          <a:spcPts val="0"/>
                        </a:spcAft>
                      </a:pPr>
                      <a:r>
                        <a:rPr lang="it-IT" sz="1000">
                          <a:effectLst/>
                        </a:rPr>
                        <a:t>diff_EPS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tx2">
                        <a:lumMod val="60000"/>
                        <a:lumOff val="40000"/>
                      </a:schemeClr>
                    </a:solidFill>
                  </a:tcPr>
                </a:tc>
                <a:tc>
                  <a:txBody>
                    <a:bodyPr/>
                    <a:lstStyle/>
                    <a:p>
                      <a:pPr>
                        <a:lnSpc>
                          <a:spcPct val="107000"/>
                        </a:lnSpc>
                        <a:spcAft>
                          <a:spcPts val="0"/>
                        </a:spcAft>
                      </a:pPr>
                      <a:r>
                        <a:rPr lang="en-GB" sz="1000" dirty="0">
                          <a:effectLst/>
                        </a:rPr>
                        <a:t>Difference in EPS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bg1"/>
                    </a:solidFill>
                  </a:tcPr>
                </a:tc>
                <a:extLst>
                  <a:ext uri="{0D108BD9-81ED-4DB2-BD59-A6C34878D82A}">
                    <a16:rowId xmlns:a16="http://schemas.microsoft.com/office/drawing/2014/main" val="2979559985"/>
                  </a:ext>
                </a:extLst>
              </a:tr>
              <a:tr h="123634">
                <a:tc>
                  <a:txBody>
                    <a:bodyPr/>
                    <a:lstStyle/>
                    <a:p>
                      <a:pPr>
                        <a:lnSpc>
                          <a:spcPct val="107000"/>
                        </a:lnSpc>
                        <a:spcAft>
                          <a:spcPts val="0"/>
                        </a:spcAft>
                      </a:pPr>
                      <a:r>
                        <a:rPr lang="it-IT" sz="1000">
                          <a:effectLst/>
                        </a:rPr>
                        <a:t>diff_EPS_tpush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tx2">
                        <a:lumMod val="60000"/>
                        <a:lumOff val="40000"/>
                      </a:schemeClr>
                    </a:solidFill>
                  </a:tcPr>
                </a:tc>
                <a:tc>
                  <a:txBody>
                    <a:bodyPr/>
                    <a:lstStyle/>
                    <a:p>
                      <a:pPr>
                        <a:lnSpc>
                          <a:spcPct val="107000"/>
                        </a:lnSpc>
                        <a:spcAft>
                          <a:spcPts val="0"/>
                        </a:spcAft>
                      </a:pPr>
                      <a:r>
                        <a:rPr lang="en-GB" sz="1000" dirty="0">
                          <a:effectLst/>
                        </a:rPr>
                        <a:t>Difference in EPS technology-push components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tx2">
                        <a:lumMod val="20000"/>
                        <a:lumOff val="80000"/>
                      </a:schemeClr>
                    </a:solidFill>
                  </a:tcPr>
                </a:tc>
                <a:extLst>
                  <a:ext uri="{0D108BD9-81ED-4DB2-BD59-A6C34878D82A}">
                    <a16:rowId xmlns:a16="http://schemas.microsoft.com/office/drawing/2014/main" val="4126113687"/>
                  </a:ext>
                </a:extLst>
              </a:tr>
              <a:tr h="123634">
                <a:tc>
                  <a:txBody>
                    <a:bodyPr/>
                    <a:lstStyle/>
                    <a:p>
                      <a:pPr>
                        <a:lnSpc>
                          <a:spcPct val="107000"/>
                        </a:lnSpc>
                        <a:spcAft>
                          <a:spcPts val="0"/>
                        </a:spcAft>
                      </a:pPr>
                      <a:r>
                        <a:rPr lang="it-IT" sz="1000">
                          <a:effectLst/>
                        </a:rPr>
                        <a:t>diff_EPS_dpull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tx2">
                        <a:lumMod val="60000"/>
                        <a:lumOff val="40000"/>
                      </a:schemeClr>
                    </a:solidFill>
                  </a:tcPr>
                </a:tc>
                <a:tc>
                  <a:txBody>
                    <a:bodyPr/>
                    <a:lstStyle/>
                    <a:p>
                      <a:pPr>
                        <a:lnSpc>
                          <a:spcPct val="107000"/>
                        </a:lnSpc>
                        <a:spcAft>
                          <a:spcPts val="0"/>
                        </a:spcAft>
                      </a:pPr>
                      <a:r>
                        <a:rPr lang="en-GB" sz="1000" dirty="0">
                          <a:effectLst/>
                        </a:rPr>
                        <a:t>Difference in EPS demand-pull components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bg1"/>
                    </a:solidFill>
                  </a:tcPr>
                </a:tc>
                <a:extLst>
                  <a:ext uri="{0D108BD9-81ED-4DB2-BD59-A6C34878D82A}">
                    <a16:rowId xmlns:a16="http://schemas.microsoft.com/office/drawing/2014/main" val="2935515418"/>
                  </a:ext>
                </a:extLst>
              </a:tr>
              <a:tr h="123634">
                <a:tc>
                  <a:txBody>
                    <a:bodyPr/>
                    <a:lstStyle/>
                    <a:p>
                      <a:pPr>
                        <a:lnSpc>
                          <a:spcPct val="107000"/>
                        </a:lnSpc>
                        <a:spcAft>
                          <a:spcPts val="0"/>
                        </a:spcAft>
                      </a:pPr>
                      <a:r>
                        <a:rPr lang="en-GB" sz="1000">
                          <a:effectLst/>
                        </a:rPr>
                        <a:t>BRI</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tx2">
                        <a:lumMod val="60000"/>
                        <a:lumOff val="40000"/>
                      </a:schemeClr>
                    </a:solidFill>
                  </a:tcPr>
                </a:tc>
                <a:tc>
                  <a:txBody>
                    <a:bodyPr/>
                    <a:lstStyle/>
                    <a:p>
                      <a:pPr>
                        <a:lnSpc>
                          <a:spcPct val="107000"/>
                        </a:lnSpc>
                        <a:spcAft>
                          <a:spcPts val="0"/>
                        </a:spcAft>
                      </a:pPr>
                      <a:r>
                        <a:rPr lang="en-GB" sz="1000" dirty="0">
                          <a:effectLst/>
                        </a:rPr>
                        <a:t>Dummy = 1 if at least one country in the pair is a BRIIC country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tx2">
                        <a:lumMod val="20000"/>
                        <a:lumOff val="80000"/>
                      </a:schemeClr>
                    </a:solidFill>
                  </a:tcPr>
                </a:tc>
                <a:extLst>
                  <a:ext uri="{0D108BD9-81ED-4DB2-BD59-A6C34878D82A}">
                    <a16:rowId xmlns:a16="http://schemas.microsoft.com/office/drawing/2014/main" val="3019096120"/>
                  </a:ext>
                </a:extLst>
              </a:tr>
              <a:tr h="123634">
                <a:tc>
                  <a:txBody>
                    <a:bodyPr/>
                    <a:lstStyle/>
                    <a:p>
                      <a:pPr>
                        <a:lnSpc>
                          <a:spcPct val="107000"/>
                        </a:lnSpc>
                        <a:spcAft>
                          <a:spcPts val="0"/>
                        </a:spcAft>
                      </a:pPr>
                      <a:r>
                        <a:rPr lang="en-GB" sz="1000">
                          <a:effectLst/>
                        </a:rPr>
                        <a:t>EU</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tx2">
                        <a:lumMod val="60000"/>
                        <a:lumOff val="40000"/>
                      </a:schemeClr>
                    </a:solidFill>
                  </a:tcPr>
                </a:tc>
                <a:tc>
                  <a:txBody>
                    <a:bodyPr/>
                    <a:lstStyle/>
                    <a:p>
                      <a:pPr>
                        <a:lnSpc>
                          <a:spcPct val="107000"/>
                        </a:lnSpc>
                        <a:spcAft>
                          <a:spcPts val="0"/>
                        </a:spcAft>
                      </a:pPr>
                      <a:r>
                        <a:rPr lang="en-GB" sz="1000" dirty="0">
                          <a:effectLst/>
                        </a:rPr>
                        <a:t>Dummy = 1 if at least one country in the pair is a EU country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bg1"/>
                    </a:solidFill>
                  </a:tcPr>
                </a:tc>
                <a:extLst>
                  <a:ext uri="{0D108BD9-81ED-4DB2-BD59-A6C34878D82A}">
                    <a16:rowId xmlns:a16="http://schemas.microsoft.com/office/drawing/2014/main" val="3032029855"/>
                  </a:ext>
                </a:extLst>
              </a:tr>
              <a:tr h="123634">
                <a:tc>
                  <a:txBody>
                    <a:bodyPr/>
                    <a:lstStyle/>
                    <a:p>
                      <a:pPr>
                        <a:lnSpc>
                          <a:spcPct val="107000"/>
                        </a:lnSpc>
                        <a:spcAft>
                          <a:spcPts val="0"/>
                        </a:spcAft>
                      </a:pPr>
                      <a:r>
                        <a:rPr lang="en-GB" sz="1000">
                          <a:effectLst/>
                        </a:rPr>
                        <a:t>NAFTA</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tx2">
                        <a:lumMod val="60000"/>
                        <a:lumOff val="40000"/>
                      </a:schemeClr>
                    </a:solidFill>
                  </a:tcPr>
                </a:tc>
                <a:tc>
                  <a:txBody>
                    <a:bodyPr/>
                    <a:lstStyle/>
                    <a:p>
                      <a:pPr>
                        <a:lnSpc>
                          <a:spcPct val="107000"/>
                        </a:lnSpc>
                        <a:spcAft>
                          <a:spcPts val="0"/>
                        </a:spcAft>
                      </a:pPr>
                      <a:r>
                        <a:rPr lang="en-GB" sz="1000" dirty="0">
                          <a:effectLst/>
                        </a:rPr>
                        <a:t>Dummy = 1 if at least one country in the pair is a NAFTA country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tx2">
                        <a:lumMod val="20000"/>
                        <a:lumOff val="80000"/>
                      </a:schemeClr>
                    </a:solidFill>
                  </a:tcPr>
                </a:tc>
                <a:extLst>
                  <a:ext uri="{0D108BD9-81ED-4DB2-BD59-A6C34878D82A}">
                    <a16:rowId xmlns:a16="http://schemas.microsoft.com/office/drawing/2014/main" val="372650350"/>
                  </a:ext>
                </a:extLst>
              </a:tr>
              <a:tr h="123634">
                <a:tc>
                  <a:txBody>
                    <a:bodyPr/>
                    <a:lstStyle/>
                    <a:p>
                      <a:pPr>
                        <a:lnSpc>
                          <a:spcPct val="107000"/>
                        </a:lnSpc>
                        <a:spcAft>
                          <a:spcPts val="0"/>
                        </a:spcAft>
                      </a:pPr>
                      <a:r>
                        <a:rPr lang="en-GB" sz="1000">
                          <a:effectLst/>
                        </a:rPr>
                        <a:t>BRIBRI</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tx2">
                        <a:lumMod val="60000"/>
                        <a:lumOff val="40000"/>
                      </a:schemeClr>
                    </a:solidFill>
                  </a:tcPr>
                </a:tc>
                <a:tc>
                  <a:txBody>
                    <a:bodyPr/>
                    <a:lstStyle/>
                    <a:p>
                      <a:pPr>
                        <a:lnSpc>
                          <a:spcPct val="107000"/>
                        </a:lnSpc>
                        <a:spcAft>
                          <a:spcPts val="0"/>
                        </a:spcAft>
                      </a:pPr>
                      <a:r>
                        <a:rPr lang="en-GB" sz="1000" dirty="0">
                          <a:effectLst/>
                        </a:rPr>
                        <a:t>Dummy = 1 for (BRIIC, BRIIC) country pair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bg1"/>
                    </a:solidFill>
                  </a:tcPr>
                </a:tc>
                <a:extLst>
                  <a:ext uri="{0D108BD9-81ED-4DB2-BD59-A6C34878D82A}">
                    <a16:rowId xmlns:a16="http://schemas.microsoft.com/office/drawing/2014/main" val="3764865337"/>
                  </a:ext>
                </a:extLst>
              </a:tr>
              <a:tr h="123634">
                <a:tc>
                  <a:txBody>
                    <a:bodyPr/>
                    <a:lstStyle/>
                    <a:p>
                      <a:pPr>
                        <a:lnSpc>
                          <a:spcPct val="107000"/>
                        </a:lnSpc>
                        <a:spcAft>
                          <a:spcPts val="0"/>
                        </a:spcAft>
                      </a:pPr>
                      <a:r>
                        <a:rPr lang="en-GB" sz="1000">
                          <a:effectLst/>
                        </a:rPr>
                        <a:t>BRIEU</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tx2">
                        <a:lumMod val="60000"/>
                        <a:lumOff val="40000"/>
                      </a:schemeClr>
                    </a:solidFill>
                  </a:tcPr>
                </a:tc>
                <a:tc>
                  <a:txBody>
                    <a:bodyPr/>
                    <a:lstStyle/>
                    <a:p>
                      <a:pPr>
                        <a:lnSpc>
                          <a:spcPct val="107000"/>
                        </a:lnSpc>
                        <a:spcAft>
                          <a:spcPts val="0"/>
                        </a:spcAft>
                      </a:pPr>
                      <a:r>
                        <a:rPr lang="en-GB" sz="1000" dirty="0">
                          <a:effectLst/>
                        </a:rPr>
                        <a:t>Dummy = 1 for (BRIIC, EU) country pair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tx2">
                        <a:lumMod val="20000"/>
                        <a:lumOff val="80000"/>
                      </a:schemeClr>
                    </a:solidFill>
                  </a:tcPr>
                </a:tc>
                <a:extLst>
                  <a:ext uri="{0D108BD9-81ED-4DB2-BD59-A6C34878D82A}">
                    <a16:rowId xmlns:a16="http://schemas.microsoft.com/office/drawing/2014/main" val="3717226079"/>
                  </a:ext>
                </a:extLst>
              </a:tr>
              <a:tr h="123634">
                <a:tc>
                  <a:txBody>
                    <a:bodyPr/>
                    <a:lstStyle/>
                    <a:p>
                      <a:pPr>
                        <a:lnSpc>
                          <a:spcPct val="107000"/>
                        </a:lnSpc>
                        <a:spcAft>
                          <a:spcPts val="0"/>
                        </a:spcAft>
                      </a:pPr>
                      <a:r>
                        <a:rPr lang="en-GB" sz="1000" dirty="0">
                          <a:effectLst/>
                        </a:rPr>
                        <a:t>BRINAFTA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tx2">
                        <a:lumMod val="60000"/>
                        <a:lumOff val="40000"/>
                      </a:schemeClr>
                    </a:solidFill>
                  </a:tcPr>
                </a:tc>
                <a:tc>
                  <a:txBody>
                    <a:bodyPr/>
                    <a:lstStyle/>
                    <a:p>
                      <a:pPr>
                        <a:lnSpc>
                          <a:spcPct val="107000"/>
                        </a:lnSpc>
                        <a:spcAft>
                          <a:spcPts val="0"/>
                        </a:spcAft>
                      </a:pPr>
                      <a:r>
                        <a:rPr lang="en-GB" sz="1000" dirty="0">
                          <a:effectLst/>
                        </a:rPr>
                        <a:t>Dummy = 1 for (BRIIC, NAFTA) country pair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4012" marR="14012" marT="0" marB="0">
                    <a:solidFill>
                      <a:schemeClr val="bg1"/>
                    </a:solidFill>
                  </a:tcPr>
                </a:tc>
                <a:extLst>
                  <a:ext uri="{0D108BD9-81ED-4DB2-BD59-A6C34878D82A}">
                    <a16:rowId xmlns:a16="http://schemas.microsoft.com/office/drawing/2014/main" val="1068170906"/>
                  </a:ext>
                </a:extLst>
              </a:tr>
            </a:tbl>
          </a:graphicData>
        </a:graphic>
      </p:graphicFrame>
    </p:spTree>
    <p:extLst>
      <p:ext uri="{BB962C8B-B14F-4D97-AF65-F5344CB8AC3E}">
        <p14:creationId xmlns:p14="http://schemas.microsoft.com/office/powerpoint/2010/main" val="546761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olo 1"/>
          <p:cNvSpPr>
            <a:spLocks noGrp="1"/>
          </p:cNvSpPr>
          <p:nvPr>
            <p:ph type="title"/>
          </p:nvPr>
        </p:nvSpPr>
        <p:spPr>
          <a:xfrm>
            <a:off x="501360" y="137710"/>
            <a:ext cx="7584138" cy="429348"/>
          </a:xfrm>
        </p:spPr>
        <p:txBody>
          <a:bodyPr/>
          <a:lstStyle/>
          <a:p>
            <a:r>
              <a:rPr lang="en-GB" altLang="it-IT" b="1" dirty="0"/>
              <a:t>RESULTS – MAIN VARIABLES</a:t>
            </a:r>
          </a:p>
        </p:txBody>
      </p:sp>
      <p:graphicFrame>
        <p:nvGraphicFramePr>
          <p:cNvPr id="2" name="Tabella 1">
            <a:extLst>
              <a:ext uri="{FF2B5EF4-FFF2-40B4-BE49-F238E27FC236}">
                <a16:creationId xmlns:a16="http://schemas.microsoft.com/office/drawing/2014/main" id="{3E261ECD-2899-48C3-9B0D-4E6FCAFACC30}"/>
              </a:ext>
            </a:extLst>
          </p:cNvPr>
          <p:cNvGraphicFramePr>
            <a:graphicFrameLocks noGrp="1"/>
          </p:cNvGraphicFramePr>
          <p:nvPr>
            <p:extLst>
              <p:ext uri="{D42A27DB-BD31-4B8C-83A1-F6EECF244321}">
                <p14:modId xmlns:p14="http://schemas.microsoft.com/office/powerpoint/2010/main" val="2325678924"/>
              </p:ext>
            </p:extLst>
          </p:nvPr>
        </p:nvGraphicFramePr>
        <p:xfrm>
          <a:off x="240222" y="643181"/>
          <a:ext cx="8756540" cy="4415078"/>
        </p:xfrm>
        <a:graphic>
          <a:graphicData uri="http://schemas.openxmlformats.org/drawingml/2006/table">
            <a:tbl>
              <a:tblPr firstRow="1" firstCol="1" bandRow="1">
                <a:tableStyleId>{5C22544A-7EE6-4342-B048-85BDC9FD1C3A}</a:tableStyleId>
              </a:tblPr>
              <a:tblGrid>
                <a:gridCol w="1833313">
                  <a:extLst>
                    <a:ext uri="{9D8B030D-6E8A-4147-A177-3AD203B41FA5}">
                      <a16:colId xmlns:a16="http://schemas.microsoft.com/office/drawing/2014/main" val="2378149598"/>
                    </a:ext>
                  </a:extLst>
                </a:gridCol>
                <a:gridCol w="1014946">
                  <a:extLst>
                    <a:ext uri="{9D8B030D-6E8A-4147-A177-3AD203B41FA5}">
                      <a16:colId xmlns:a16="http://schemas.microsoft.com/office/drawing/2014/main" val="2422226458"/>
                    </a:ext>
                  </a:extLst>
                </a:gridCol>
                <a:gridCol w="1014946">
                  <a:extLst>
                    <a:ext uri="{9D8B030D-6E8A-4147-A177-3AD203B41FA5}">
                      <a16:colId xmlns:a16="http://schemas.microsoft.com/office/drawing/2014/main" val="2790954340"/>
                    </a:ext>
                  </a:extLst>
                </a:gridCol>
                <a:gridCol w="978667">
                  <a:extLst>
                    <a:ext uri="{9D8B030D-6E8A-4147-A177-3AD203B41FA5}">
                      <a16:colId xmlns:a16="http://schemas.microsoft.com/office/drawing/2014/main" val="364837148"/>
                    </a:ext>
                  </a:extLst>
                </a:gridCol>
                <a:gridCol w="978667">
                  <a:extLst>
                    <a:ext uri="{9D8B030D-6E8A-4147-A177-3AD203B41FA5}">
                      <a16:colId xmlns:a16="http://schemas.microsoft.com/office/drawing/2014/main" val="3225538001"/>
                    </a:ext>
                  </a:extLst>
                </a:gridCol>
                <a:gridCol w="978667">
                  <a:extLst>
                    <a:ext uri="{9D8B030D-6E8A-4147-A177-3AD203B41FA5}">
                      <a16:colId xmlns:a16="http://schemas.microsoft.com/office/drawing/2014/main" val="1141964557"/>
                    </a:ext>
                  </a:extLst>
                </a:gridCol>
                <a:gridCol w="978667">
                  <a:extLst>
                    <a:ext uri="{9D8B030D-6E8A-4147-A177-3AD203B41FA5}">
                      <a16:colId xmlns:a16="http://schemas.microsoft.com/office/drawing/2014/main" val="2011839990"/>
                    </a:ext>
                  </a:extLst>
                </a:gridCol>
                <a:gridCol w="978667">
                  <a:extLst>
                    <a:ext uri="{9D8B030D-6E8A-4147-A177-3AD203B41FA5}">
                      <a16:colId xmlns:a16="http://schemas.microsoft.com/office/drawing/2014/main" val="610840508"/>
                    </a:ext>
                  </a:extLst>
                </a:gridCol>
              </a:tblGrid>
              <a:tr h="218546">
                <a:tc>
                  <a:txBody>
                    <a:bodyPr/>
                    <a:lstStyle/>
                    <a:p>
                      <a:pPr algn="ctr">
                        <a:lnSpc>
                          <a:spcPct val="107000"/>
                        </a:lnSpc>
                        <a:spcAft>
                          <a:spcPts val="0"/>
                        </a:spcAft>
                      </a:pPr>
                      <a:r>
                        <a:rPr lang="en-GB" sz="12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(3)</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(4)</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(5)</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(6)</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(7)</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extLst>
                  <a:ext uri="{0D108BD9-81ED-4DB2-BD59-A6C34878D82A}">
                    <a16:rowId xmlns:a16="http://schemas.microsoft.com/office/drawing/2014/main" val="2996962087"/>
                  </a:ext>
                </a:extLst>
              </a:tr>
              <a:tr h="255677">
                <a:tc>
                  <a:txBody>
                    <a:bodyPr/>
                    <a:lstStyle/>
                    <a:p>
                      <a:pPr>
                        <a:lnSpc>
                          <a:spcPct val="107000"/>
                        </a:lnSpc>
                      </a:pPr>
                      <a:endParaRPr lang="en-GB" sz="1400">
                        <a:effectLst/>
                        <a:latin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Log-lin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Log-lin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Poisson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NB</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NB-RE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NB-RE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NB-RE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extLst>
                  <a:ext uri="{0D108BD9-81ED-4DB2-BD59-A6C34878D82A}">
                    <a16:rowId xmlns:a16="http://schemas.microsoft.com/office/drawing/2014/main" val="3652622708"/>
                  </a:ext>
                </a:extLst>
              </a:tr>
              <a:tr h="218546">
                <a:tc>
                  <a:txBody>
                    <a:bodyPr/>
                    <a:lstStyle/>
                    <a:p>
                      <a:pPr algn="ctr">
                        <a:lnSpc>
                          <a:spcPct val="107000"/>
                        </a:lnSpc>
                        <a:spcAft>
                          <a:spcPts val="0"/>
                        </a:spcAft>
                      </a:pPr>
                      <a:r>
                        <a:rPr lang="it-IT" sz="12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extLst>
                  <a:ext uri="{0D108BD9-81ED-4DB2-BD59-A6C34878D82A}">
                    <a16:rowId xmlns:a16="http://schemas.microsoft.com/office/drawing/2014/main" val="3316249768"/>
                  </a:ext>
                </a:extLst>
              </a:tr>
              <a:tr h="255677">
                <a:tc>
                  <a:txBody>
                    <a:bodyPr/>
                    <a:lstStyle/>
                    <a:p>
                      <a:pPr algn="ctr">
                        <a:lnSpc>
                          <a:spcPct val="107000"/>
                        </a:lnSpc>
                        <a:spcAft>
                          <a:spcPts val="0"/>
                        </a:spcAft>
                      </a:pPr>
                      <a:r>
                        <a:rPr lang="it-IT" sz="1200">
                          <a:effectLst/>
                        </a:rPr>
                        <a:t>diff_EPS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-0.066***</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nSpc>
                          <a:spcPct val="107000"/>
                        </a:lnSpc>
                      </a:pPr>
                      <a:endParaRPr lang="en-GB" sz="1400">
                        <a:effectLst/>
                        <a:latin typeface="Calibri" panose="020F0502020204030204" pitchFamily="34" charset="0"/>
                        <a:cs typeface="Times New Roman" panose="02020603050405020304" pitchFamily="18" charset="0"/>
                      </a:endParaRPr>
                    </a:p>
                  </a:txBody>
                  <a:tcPr marL="18357" marR="18357" marT="0" marB="0" anchor="b"/>
                </a:tc>
                <a:tc>
                  <a:txBody>
                    <a:bodyPr/>
                    <a:lstStyle/>
                    <a:p>
                      <a:pPr>
                        <a:lnSpc>
                          <a:spcPct val="107000"/>
                        </a:lnSpc>
                      </a:pPr>
                      <a:endParaRPr lang="en-GB" sz="1400">
                        <a:effectLst/>
                        <a:latin typeface="Calibri" panose="020F0502020204030204" pitchFamily="34" charset="0"/>
                        <a:cs typeface="Times New Roman" panose="02020603050405020304" pitchFamily="18" charset="0"/>
                      </a:endParaRPr>
                    </a:p>
                  </a:txBody>
                  <a:tcPr marL="18357" marR="18357" marT="0" marB="0" anchor="b"/>
                </a:tc>
                <a:tc>
                  <a:txBody>
                    <a:bodyPr/>
                    <a:lstStyle/>
                    <a:p>
                      <a:pPr>
                        <a:lnSpc>
                          <a:spcPct val="107000"/>
                        </a:lnSpc>
                      </a:pPr>
                      <a:endParaRPr lang="en-GB" sz="1400">
                        <a:effectLst/>
                        <a:latin typeface="Calibri" panose="020F0502020204030204" pitchFamily="34" charset="0"/>
                        <a:cs typeface="Times New Roman" panose="02020603050405020304" pitchFamily="18" charset="0"/>
                      </a:endParaRPr>
                    </a:p>
                  </a:txBody>
                  <a:tcPr marL="18357" marR="18357" marT="0" marB="0" anchor="b"/>
                </a:tc>
                <a:tc>
                  <a:txBody>
                    <a:bodyPr/>
                    <a:lstStyle/>
                    <a:p>
                      <a:pPr>
                        <a:lnSpc>
                          <a:spcPct val="107000"/>
                        </a:lnSpc>
                      </a:pPr>
                      <a:endParaRPr lang="en-GB" sz="1400">
                        <a:effectLst/>
                        <a:latin typeface="Calibri" panose="020F0502020204030204" pitchFamily="34" charset="0"/>
                        <a:cs typeface="Times New Roman" panose="02020603050405020304" pitchFamily="18" charset="0"/>
                      </a:endParaRPr>
                    </a:p>
                  </a:txBody>
                  <a:tcPr marL="18357" marR="18357" marT="0" marB="0" anchor="b"/>
                </a:tc>
                <a:tc>
                  <a:txBody>
                    <a:bodyPr/>
                    <a:lstStyle/>
                    <a:p>
                      <a:pPr>
                        <a:lnSpc>
                          <a:spcPct val="107000"/>
                        </a:lnSpc>
                      </a:pPr>
                      <a:endParaRPr lang="en-GB" sz="1400">
                        <a:effectLst/>
                        <a:latin typeface="Calibri" panose="020F0502020204030204" pitchFamily="34" charset="0"/>
                        <a:cs typeface="Times New Roman" panose="02020603050405020304" pitchFamily="18" charset="0"/>
                      </a:endParaRPr>
                    </a:p>
                  </a:txBody>
                  <a:tcPr marL="18357" marR="18357" marT="0" marB="0" anchor="b"/>
                </a:tc>
                <a:tc>
                  <a:txBody>
                    <a:bodyPr/>
                    <a:lstStyle/>
                    <a:p>
                      <a:pPr>
                        <a:lnSpc>
                          <a:spcPct val="107000"/>
                        </a:lnSpc>
                      </a:pPr>
                      <a:endParaRPr lang="en-GB" sz="1400">
                        <a:effectLst/>
                        <a:latin typeface="Calibri" panose="020F0502020204030204" pitchFamily="34" charset="0"/>
                        <a:cs typeface="Times New Roman" panose="02020603050405020304" pitchFamily="18" charset="0"/>
                      </a:endParaRPr>
                    </a:p>
                  </a:txBody>
                  <a:tcPr marL="18357" marR="18357" marT="0" marB="0" anchor="b"/>
                </a:tc>
                <a:extLst>
                  <a:ext uri="{0D108BD9-81ED-4DB2-BD59-A6C34878D82A}">
                    <a16:rowId xmlns:a16="http://schemas.microsoft.com/office/drawing/2014/main" val="634309302"/>
                  </a:ext>
                </a:extLst>
              </a:tr>
              <a:tr h="255677">
                <a:tc>
                  <a:txBody>
                    <a:bodyPr/>
                    <a:lstStyle/>
                    <a:p>
                      <a:pPr>
                        <a:lnSpc>
                          <a:spcPct val="107000"/>
                        </a:lnSpc>
                      </a:pPr>
                      <a:endParaRPr lang="en-GB" sz="1400">
                        <a:effectLst/>
                        <a:latin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(0.019)</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nSpc>
                          <a:spcPct val="107000"/>
                        </a:lnSpc>
                      </a:pPr>
                      <a:endParaRPr lang="en-GB" sz="1400">
                        <a:effectLst/>
                        <a:latin typeface="Calibri" panose="020F0502020204030204" pitchFamily="34" charset="0"/>
                        <a:cs typeface="Times New Roman" panose="02020603050405020304" pitchFamily="18" charset="0"/>
                      </a:endParaRPr>
                    </a:p>
                  </a:txBody>
                  <a:tcPr marL="18357" marR="18357" marT="0" marB="0" anchor="b"/>
                </a:tc>
                <a:tc>
                  <a:txBody>
                    <a:bodyPr/>
                    <a:lstStyle/>
                    <a:p>
                      <a:pPr>
                        <a:lnSpc>
                          <a:spcPct val="107000"/>
                        </a:lnSpc>
                      </a:pPr>
                      <a:endParaRPr lang="en-GB" sz="1400">
                        <a:effectLst/>
                        <a:latin typeface="Calibri" panose="020F0502020204030204" pitchFamily="34" charset="0"/>
                        <a:cs typeface="Times New Roman" panose="02020603050405020304" pitchFamily="18" charset="0"/>
                      </a:endParaRPr>
                    </a:p>
                  </a:txBody>
                  <a:tcPr marL="18357" marR="18357" marT="0" marB="0" anchor="b"/>
                </a:tc>
                <a:tc>
                  <a:txBody>
                    <a:bodyPr/>
                    <a:lstStyle/>
                    <a:p>
                      <a:pPr>
                        <a:lnSpc>
                          <a:spcPct val="107000"/>
                        </a:lnSpc>
                      </a:pPr>
                      <a:endParaRPr lang="en-GB" sz="1400">
                        <a:effectLst/>
                        <a:latin typeface="Calibri" panose="020F0502020204030204" pitchFamily="34" charset="0"/>
                        <a:cs typeface="Times New Roman" panose="02020603050405020304" pitchFamily="18" charset="0"/>
                      </a:endParaRPr>
                    </a:p>
                  </a:txBody>
                  <a:tcPr marL="18357" marR="18357" marT="0" marB="0" anchor="b"/>
                </a:tc>
                <a:tc>
                  <a:txBody>
                    <a:bodyPr/>
                    <a:lstStyle/>
                    <a:p>
                      <a:pPr>
                        <a:lnSpc>
                          <a:spcPct val="107000"/>
                        </a:lnSpc>
                      </a:pPr>
                      <a:endParaRPr lang="en-GB" sz="1400">
                        <a:effectLst/>
                        <a:latin typeface="Calibri" panose="020F0502020204030204" pitchFamily="34" charset="0"/>
                        <a:cs typeface="Times New Roman" panose="02020603050405020304" pitchFamily="18" charset="0"/>
                      </a:endParaRPr>
                    </a:p>
                  </a:txBody>
                  <a:tcPr marL="18357" marR="18357" marT="0" marB="0" anchor="b"/>
                </a:tc>
                <a:tc>
                  <a:txBody>
                    <a:bodyPr/>
                    <a:lstStyle/>
                    <a:p>
                      <a:pPr>
                        <a:lnSpc>
                          <a:spcPct val="107000"/>
                        </a:lnSpc>
                      </a:pPr>
                      <a:endParaRPr lang="en-GB" sz="1400">
                        <a:effectLst/>
                        <a:latin typeface="Calibri" panose="020F0502020204030204" pitchFamily="34" charset="0"/>
                        <a:cs typeface="Times New Roman" panose="02020603050405020304" pitchFamily="18" charset="0"/>
                      </a:endParaRPr>
                    </a:p>
                  </a:txBody>
                  <a:tcPr marL="18357" marR="18357" marT="0" marB="0" anchor="b"/>
                </a:tc>
                <a:tc>
                  <a:txBody>
                    <a:bodyPr/>
                    <a:lstStyle/>
                    <a:p>
                      <a:pPr>
                        <a:lnSpc>
                          <a:spcPct val="107000"/>
                        </a:lnSpc>
                      </a:pPr>
                      <a:endParaRPr lang="en-GB" sz="1400">
                        <a:effectLst/>
                        <a:latin typeface="Calibri" panose="020F0502020204030204" pitchFamily="34" charset="0"/>
                        <a:cs typeface="Times New Roman" panose="02020603050405020304" pitchFamily="18" charset="0"/>
                      </a:endParaRPr>
                    </a:p>
                  </a:txBody>
                  <a:tcPr marL="18357" marR="18357" marT="0" marB="0" anchor="b"/>
                </a:tc>
                <a:extLst>
                  <a:ext uri="{0D108BD9-81ED-4DB2-BD59-A6C34878D82A}">
                    <a16:rowId xmlns:a16="http://schemas.microsoft.com/office/drawing/2014/main" val="3754365904"/>
                  </a:ext>
                </a:extLst>
              </a:tr>
              <a:tr h="255677">
                <a:tc>
                  <a:txBody>
                    <a:bodyPr/>
                    <a:lstStyle/>
                    <a:p>
                      <a:pPr algn="ctr">
                        <a:lnSpc>
                          <a:spcPct val="107000"/>
                        </a:lnSpc>
                        <a:spcAft>
                          <a:spcPts val="0"/>
                        </a:spcAft>
                      </a:pPr>
                      <a:r>
                        <a:rPr lang="it-IT" sz="1200">
                          <a:effectLst/>
                        </a:rPr>
                        <a:t>diff_EPS_tpush</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nSpc>
                          <a:spcPct val="107000"/>
                        </a:lnSpc>
                      </a:pPr>
                      <a:endParaRPr lang="en-GB" sz="1400">
                        <a:effectLst/>
                        <a:latin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-0.007</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-0.060**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-0.033</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-0.011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-0.011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-0.011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extLst>
                  <a:ext uri="{0D108BD9-81ED-4DB2-BD59-A6C34878D82A}">
                    <a16:rowId xmlns:a16="http://schemas.microsoft.com/office/drawing/2014/main" val="341719206"/>
                  </a:ext>
                </a:extLst>
              </a:tr>
              <a:tr h="255677">
                <a:tc>
                  <a:txBody>
                    <a:bodyPr/>
                    <a:lstStyle/>
                    <a:p>
                      <a:pPr>
                        <a:lnSpc>
                          <a:spcPct val="107000"/>
                        </a:lnSpc>
                      </a:pPr>
                      <a:endParaRPr lang="en-GB" sz="1400">
                        <a:effectLst/>
                        <a:latin typeface="Calibri" panose="020F0502020204030204" pitchFamily="34" charset="0"/>
                        <a:cs typeface="Times New Roman" panose="02020603050405020304" pitchFamily="18" charset="0"/>
                      </a:endParaRPr>
                    </a:p>
                  </a:txBody>
                  <a:tcPr marL="18357" marR="18357" marT="0" marB="0" anchor="b"/>
                </a:tc>
                <a:tc>
                  <a:txBody>
                    <a:bodyPr/>
                    <a:lstStyle/>
                    <a:p>
                      <a:pPr>
                        <a:lnSpc>
                          <a:spcPct val="107000"/>
                        </a:lnSpc>
                      </a:pPr>
                      <a:endParaRPr lang="en-GB" sz="1400">
                        <a:effectLst/>
                        <a:latin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(0.011)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(0.030)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(0.032)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(0.021)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(0.021)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(0.021)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extLst>
                  <a:ext uri="{0D108BD9-81ED-4DB2-BD59-A6C34878D82A}">
                    <a16:rowId xmlns:a16="http://schemas.microsoft.com/office/drawing/2014/main" val="1465426174"/>
                  </a:ext>
                </a:extLst>
              </a:tr>
              <a:tr h="255677">
                <a:tc>
                  <a:txBody>
                    <a:bodyPr/>
                    <a:lstStyle/>
                    <a:p>
                      <a:pPr algn="ctr">
                        <a:lnSpc>
                          <a:spcPct val="107000"/>
                        </a:lnSpc>
                        <a:spcAft>
                          <a:spcPts val="0"/>
                        </a:spcAft>
                      </a:pPr>
                      <a:r>
                        <a:rPr lang="it-IT" sz="1200">
                          <a:effectLst/>
                        </a:rPr>
                        <a:t>diff_EPS_dpull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nSpc>
                          <a:spcPct val="107000"/>
                        </a:lnSpc>
                      </a:pPr>
                      <a:endParaRPr lang="en-GB" sz="1400">
                        <a:effectLst/>
                        <a:latin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-0.099***</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-0.143**</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-0.141*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-0.104**</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-0.105**</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-0.107**</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extLst>
                  <a:ext uri="{0D108BD9-81ED-4DB2-BD59-A6C34878D82A}">
                    <a16:rowId xmlns:a16="http://schemas.microsoft.com/office/drawing/2014/main" val="1574173107"/>
                  </a:ext>
                </a:extLst>
              </a:tr>
              <a:tr h="255677">
                <a:tc>
                  <a:txBody>
                    <a:bodyPr/>
                    <a:lstStyle/>
                    <a:p>
                      <a:pPr>
                        <a:lnSpc>
                          <a:spcPct val="107000"/>
                        </a:lnSpc>
                      </a:pPr>
                      <a:endParaRPr lang="en-GB" sz="1400">
                        <a:effectLst/>
                        <a:latin typeface="Calibri" panose="020F0502020204030204" pitchFamily="34" charset="0"/>
                        <a:cs typeface="Times New Roman" panose="02020603050405020304" pitchFamily="18" charset="0"/>
                      </a:endParaRPr>
                    </a:p>
                  </a:txBody>
                  <a:tcPr marL="18357" marR="18357" marT="0" marB="0" anchor="b"/>
                </a:tc>
                <a:tc>
                  <a:txBody>
                    <a:bodyPr/>
                    <a:lstStyle/>
                    <a:p>
                      <a:pPr>
                        <a:lnSpc>
                          <a:spcPct val="107000"/>
                        </a:lnSpc>
                      </a:pPr>
                      <a:endParaRPr lang="en-GB" sz="1400">
                        <a:effectLst/>
                        <a:latin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(0.023)</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(0.073)</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(0.079)</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(0.048)</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(0.049)</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(0.049)</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extLst>
                  <a:ext uri="{0D108BD9-81ED-4DB2-BD59-A6C34878D82A}">
                    <a16:rowId xmlns:a16="http://schemas.microsoft.com/office/drawing/2014/main" val="2482384262"/>
                  </a:ext>
                </a:extLst>
              </a:tr>
              <a:tr h="218546">
                <a:tc>
                  <a:txBody>
                    <a:bodyPr/>
                    <a:lstStyle/>
                    <a:p>
                      <a:pPr algn="ctr">
                        <a:lnSpc>
                          <a:spcPct val="107000"/>
                        </a:lnSpc>
                        <a:spcAft>
                          <a:spcPts val="0"/>
                        </a:spcAft>
                      </a:pPr>
                      <a:r>
                        <a:rPr lang="it-IT" sz="1200">
                          <a:effectLst/>
                        </a:rPr>
                        <a:t>mrta_ene_s1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0.167***</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0.165***</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1.096***</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1.138***</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1.012***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1.007***</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0.998***</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extLst>
                  <a:ext uri="{0D108BD9-81ED-4DB2-BD59-A6C34878D82A}">
                    <a16:rowId xmlns:a16="http://schemas.microsoft.com/office/drawing/2014/main" val="1859262418"/>
                  </a:ext>
                </a:extLst>
              </a:tr>
              <a:tr h="255677">
                <a:tc>
                  <a:txBody>
                    <a:bodyPr/>
                    <a:lstStyle/>
                    <a:p>
                      <a:pPr>
                        <a:lnSpc>
                          <a:spcPct val="107000"/>
                        </a:lnSpc>
                      </a:pPr>
                      <a:endParaRPr lang="en-GB" sz="1400">
                        <a:effectLst/>
                        <a:latin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(0.024)</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(0.024)</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(0.142)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(0.135)</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(0.116)</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(0.116)</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(0.117)</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extLst>
                  <a:ext uri="{0D108BD9-81ED-4DB2-BD59-A6C34878D82A}">
                    <a16:rowId xmlns:a16="http://schemas.microsoft.com/office/drawing/2014/main" val="2144379146"/>
                  </a:ext>
                </a:extLst>
              </a:tr>
              <a:tr h="218546">
                <a:tc>
                  <a:txBody>
                    <a:bodyPr/>
                    <a:lstStyle/>
                    <a:p>
                      <a:pPr algn="ctr">
                        <a:lnSpc>
                          <a:spcPct val="107000"/>
                        </a:lnSpc>
                        <a:spcAft>
                          <a:spcPts val="0"/>
                        </a:spcAft>
                      </a:pPr>
                      <a:r>
                        <a:rPr lang="it-IT" sz="1200">
                          <a:effectLst/>
                        </a:rPr>
                        <a:t>diff_rta_ene_s1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-0.061***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-0.061***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-0.322***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-0.365***</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-0.282***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-0.279***</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-0.272***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extLst>
                  <a:ext uri="{0D108BD9-81ED-4DB2-BD59-A6C34878D82A}">
                    <a16:rowId xmlns:a16="http://schemas.microsoft.com/office/drawing/2014/main" val="3799764758"/>
                  </a:ext>
                </a:extLst>
              </a:tr>
              <a:tr h="255677">
                <a:tc>
                  <a:txBody>
                    <a:bodyPr/>
                    <a:lstStyle/>
                    <a:p>
                      <a:pPr>
                        <a:lnSpc>
                          <a:spcPct val="107000"/>
                        </a:lnSpc>
                      </a:pPr>
                      <a:endParaRPr lang="en-GB" sz="1400">
                        <a:effectLst/>
                        <a:latin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(0.013)</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(0.013)</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(0.077)</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(0.079)</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(0.062)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(0.062)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(0.063)</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extLst>
                  <a:ext uri="{0D108BD9-81ED-4DB2-BD59-A6C34878D82A}">
                    <a16:rowId xmlns:a16="http://schemas.microsoft.com/office/drawing/2014/main" val="3045914665"/>
                  </a:ext>
                </a:extLst>
              </a:tr>
              <a:tr h="218546">
                <a:tc>
                  <a:txBody>
                    <a:bodyPr/>
                    <a:lstStyle/>
                    <a:p>
                      <a:pPr algn="ctr">
                        <a:lnSpc>
                          <a:spcPct val="107000"/>
                        </a:lnSpc>
                        <a:spcAft>
                          <a:spcPts val="0"/>
                        </a:spcAft>
                      </a:pPr>
                      <a:r>
                        <a:rPr lang="it-IT" sz="1200">
                          <a:effectLst/>
                        </a:rPr>
                        <a:t>FDI controls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yes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yes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extLst>
                  <a:ext uri="{0D108BD9-81ED-4DB2-BD59-A6C34878D82A}">
                    <a16:rowId xmlns:a16="http://schemas.microsoft.com/office/drawing/2014/main" val="3085098216"/>
                  </a:ext>
                </a:extLst>
              </a:tr>
              <a:tr h="365617">
                <a:tc>
                  <a:txBody>
                    <a:bodyPr/>
                    <a:lstStyle/>
                    <a:p>
                      <a:pPr algn="ctr">
                        <a:lnSpc>
                          <a:spcPct val="107000"/>
                        </a:lnSpc>
                        <a:spcAft>
                          <a:spcPts val="0"/>
                        </a:spcAft>
                      </a:pPr>
                      <a:r>
                        <a:rPr lang="it-IT" sz="12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(difference)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(dummies)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extLst>
                  <a:ext uri="{0D108BD9-81ED-4DB2-BD59-A6C34878D82A}">
                    <a16:rowId xmlns:a16="http://schemas.microsoft.com/office/drawing/2014/main" val="1305853659"/>
                  </a:ext>
                </a:extLst>
              </a:tr>
              <a:tr h="218546">
                <a:tc>
                  <a:txBody>
                    <a:bodyPr/>
                    <a:lstStyle/>
                    <a:p>
                      <a:pPr algn="ctr">
                        <a:lnSpc>
                          <a:spcPct val="107000"/>
                        </a:lnSpc>
                        <a:spcAft>
                          <a:spcPts val="0"/>
                        </a:spcAft>
                      </a:pPr>
                      <a:r>
                        <a:rPr lang="it-IT" sz="1200">
                          <a:effectLst/>
                        </a:rPr>
                        <a:t>Country dummies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yes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yes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yes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yes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yes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yes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yes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extLst>
                  <a:ext uri="{0D108BD9-81ED-4DB2-BD59-A6C34878D82A}">
                    <a16:rowId xmlns:a16="http://schemas.microsoft.com/office/drawing/2014/main" val="4050716317"/>
                  </a:ext>
                </a:extLst>
              </a:tr>
              <a:tr h="218546">
                <a:tc>
                  <a:txBody>
                    <a:bodyPr/>
                    <a:lstStyle/>
                    <a:p>
                      <a:pPr algn="ctr">
                        <a:lnSpc>
                          <a:spcPct val="107000"/>
                        </a:lnSpc>
                        <a:spcAft>
                          <a:spcPts val="0"/>
                        </a:spcAft>
                      </a:pPr>
                      <a:r>
                        <a:rPr lang="it-IT" sz="1200">
                          <a:effectLst/>
                        </a:rPr>
                        <a:t>Time dummies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yes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yes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yes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yes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yes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yes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Aft>
                          <a:spcPts val="0"/>
                        </a:spcAft>
                      </a:pPr>
                      <a:r>
                        <a:rPr lang="it-IT" sz="1200">
                          <a:effectLst/>
                        </a:rPr>
                        <a:t>yes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extLst>
                  <a:ext uri="{0D108BD9-81ED-4DB2-BD59-A6C34878D82A}">
                    <a16:rowId xmlns:a16="http://schemas.microsoft.com/office/drawing/2014/main" val="1475250188"/>
                  </a:ext>
                </a:extLst>
              </a:tr>
              <a:tr h="218546">
                <a:tc>
                  <a:txBody>
                    <a:bodyPr/>
                    <a:lstStyle/>
                    <a:p>
                      <a:pPr algn="ctr">
                        <a:lnSpc>
                          <a:spcPct val="107000"/>
                        </a:lnSpc>
                        <a:spcBef>
                          <a:spcPts val="600"/>
                        </a:spcBef>
                        <a:spcAft>
                          <a:spcPts val="0"/>
                        </a:spcAft>
                      </a:pPr>
                      <a:r>
                        <a:rPr lang="it-IT" sz="1200">
                          <a:effectLst/>
                        </a:rPr>
                        <a:t>Observations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Bef>
                          <a:spcPts val="600"/>
                        </a:spcBef>
                        <a:spcAft>
                          <a:spcPts val="0"/>
                        </a:spcAft>
                      </a:pPr>
                      <a:r>
                        <a:rPr lang="it-IT" sz="1200">
                          <a:effectLst/>
                        </a:rPr>
                        <a:t>5,958</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Bef>
                          <a:spcPts val="600"/>
                        </a:spcBef>
                        <a:spcAft>
                          <a:spcPts val="0"/>
                        </a:spcAft>
                      </a:pPr>
                      <a:r>
                        <a:rPr lang="it-IT" sz="1200" dirty="0">
                          <a:effectLst/>
                        </a:rPr>
                        <a:t>5,958</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Bef>
                          <a:spcPts val="600"/>
                        </a:spcBef>
                        <a:spcAft>
                          <a:spcPts val="0"/>
                        </a:spcAft>
                      </a:pPr>
                      <a:r>
                        <a:rPr lang="it-IT" sz="1200">
                          <a:effectLst/>
                        </a:rPr>
                        <a:t>5,958</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Bef>
                          <a:spcPts val="600"/>
                        </a:spcBef>
                        <a:spcAft>
                          <a:spcPts val="0"/>
                        </a:spcAft>
                      </a:pPr>
                      <a:r>
                        <a:rPr lang="it-IT" sz="1200">
                          <a:effectLst/>
                        </a:rPr>
                        <a:t>5,958</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Bef>
                          <a:spcPts val="600"/>
                        </a:spcBef>
                        <a:spcAft>
                          <a:spcPts val="0"/>
                        </a:spcAft>
                      </a:pPr>
                      <a:r>
                        <a:rPr lang="it-IT" sz="1200">
                          <a:effectLst/>
                        </a:rPr>
                        <a:t>5,958</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Bef>
                          <a:spcPts val="600"/>
                        </a:spcBef>
                        <a:spcAft>
                          <a:spcPts val="0"/>
                        </a:spcAft>
                      </a:pPr>
                      <a:r>
                        <a:rPr lang="it-IT" sz="1200">
                          <a:effectLst/>
                        </a:rPr>
                        <a:t>5,876</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tc>
                  <a:txBody>
                    <a:bodyPr/>
                    <a:lstStyle/>
                    <a:p>
                      <a:pPr algn="ctr">
                        <a:lnSpc>
                          <a:spcPct val="107000"/>
                        </a:lnSpc>
                        <a:spcBef>
                          <a:spcPts val="600"/>
                        </a:spcBef>
                        <a:spcAft>
                          <a:spcPts val="0"/>
                        </a:spcAft>
                      </a:pPr>
                      <a:r>
                        <a:rPr lang="it-IT" sz="1200" dirty="0">
                          <a:effectLst/>
                        </a:rPr>
                        <a:t>5,876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8357" marR="18357" marT="0" marB="0" anchor="b"/>
                </a:tc>
                <a:extLst>
                  <a:ext uri="{0D108BD9-81ED-4DB2-BD59-A6C34878D82A}">
                    <a16:rowId xmlns:a16="http://schemas.microsoft.com/office/drawing/2014/main" val="397581641"/>
                  </a:ext>
                </a:extLst>
              </a:tr>
            </a:tbl>
          </a:graphicData>
        </a:graphic>
      </p:graphicFrame>
    </p:spTree>
    <p:extLst>
      <p:ext uri="{BB962C8B-B14F-4D97-AF65-F5344CB8AC3E}">
        <p14:creationId xmlns:p14="http://schemas.microsoft.com/office/powerpoint/2010/main" val="34529204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1"/>
          <p:cNvSpPr>
            <a:spLocks noGrp="1"/>
          </p:cNvSpPr>
          <p:nvPr>
            <p:ph type="title"/>
          </p:nvPr>
        </p:nvSpPr>
        <p:spPr>
          <a:xfrm>
            <a:off x="573431" y="383910"/>
            <a:ext cx="7584138" cy="429348"/>
          </a:xfrm>
        </p:spPr>
        <p:txBody>
          <a:bodyPr/>
          <a:lstStyle/>
          <a:p>
            <a:r>
              <a:rPr lang="en-GB" altLang="it-IT" b="1" dirty="0"/>
              <a:t>DISCUSSION (1)</a:t>
            </a:r>
          </a:p>
        </p:txBody>
      </p:sp>
      <p:sp>
        <p:nvSpPr>
          <p:cNvPr id="7" name="Segnaposto contenuto 2"/>
          <p:cNvSpPr>
            <a:spLocks noGrp="1"/>
          </p:cNvSpPr>
          <p:nvPr>
            <p:ph idx="1"/>
          </p:nvPr>
        </p:nvSpPr>
        <p:spPr>
          <a:xfrm>
            <a:off x="200449" y="971968"/>
            <a:ext cx="8668782" cy="3641547"/>
          </a:xfrm>
        </p:spPr>
        <p:txBody>
          <a:bodyPr>
            <a:noAutofit/>
          </a:bodyPr>
          <a:lstStyle/>
          <a:p>
            <a:pPr marL="0" indent="0">
              <a:lnSpc>
                <a:spcPts val="2600"/>
              </a:lnSpc>
              <a:spcAft>
                <a:spcPts val="0"/>
              </a:spcAft>
              <a:buNone/>
              <a:defRPr/>
            </a:pPr>
            <a:r>
              <a:rPr lang="en-GB" sz="1400" b="1" dirty="0">
                <a:solidFill>
                  <a:srgbClr val="FF0000"/>
                </a:solidFill>
              </a:rPr>
              <a:t>REGULATION</a:t>
            </a:r>
            <a:endParaRPr lang="en-GB" sz="1400" dirty="0"/>
          </a:p>
          <a:p>
            <a:pPr>
              <a:lnSpc>
                <a:spcPts val="2600"/>
              </a:lnSpc>
              <a:spcAft>
                <a:spcPts val="0"/>
              </a:spcAft>
              <a:buFont typeface="Wingdings" panose="05000000000000000000" pitchFamily="2" charset="2"/>
              <a:buChar char="§"/>
              <a:defRPr/>
            </a:pPr>
            <a:r>
              <a:rPr lang="en-GB" sz="1400" dirty="0">
                <a:solidFill>
                  <a:srgbClr val="FF0000"/>
                </a:solidFill>
              </a:rPr>
              <a:t>The distance in EPS negatively affects the intensity of technological collaborations </a:t>
            </a:r>
          </a:p>
          <a:p>
            <a:pPr marL="0" indent="0">
              <a:lnSpc>
                <a:spcPts val="2600"/>
              </a:lnSpc>
              <a:spcAft>
                <a:spcPts val="0"/>
              </a:spcAft>
              <a:buNone/>
              <a:defRPr/>
            </a:pPr>
            <a:r>
              <a:rPr lang="en-GB" sz="1400" dirty="0">
                <a:latin typeface="Times New Roman" panose="02020603050405020304" pitchFamily="18" charset="0"/>
                <a:cs typeface="Times New Roman" panose="02020603050405020304" pitchFamily="18" charset="0"/>
              </a:rPr>
              <a:t>	→ </a:t>
            </a:r>
            <a:r>
              <a:rPr lang="en-GB" sz="1400" dirty="0"/>
              <a:t>similar regulatory frameworks are necessary to foster collaborations </a:t>
            </a:r>
            <a:r>
              <a:rPr lang="en-GB" sz="1400" dirty="0">
                <a:latin typeface="Times New Roman" panose="02020603050405020304" pitchFamily="18" charset="0"/>
                <a:cs typeface="Times New Roman" panose="02020603050405020304" pitchFamily="18" charset="0"/>
              </a:rPr>
              <a:t>→ </a:t>
            </a:r>
            <a:r>
              <a:rPr lang="en-GB" sz="1400" dirty="0"/>
              <a:t>the resulting 	innovations can achieve compliance in both countries, so that the benefits of cooperation are 	successfully exploited by both partners (</a:t>
            </a:r>
            <a:r>
              <a:rPr lang="en-GB" sz="1400" dirty="0" err="1"/>
              <a:t>Dechezleprêtre</a:t>
            </a:r>
            <a:r>
              <a:rPr lang="en-GB" sz="1400" dirty="0"/>
              <a:t> et al., 2015). </a:t>
            </a:r>
          </a:p>
          <a:p>
            <a:pPr>
              <a:lnSpc>
                <a:spcPts val="2600"/>
              </a:lnSpc>
              <a:spcAft>
                <a:spcPts val="0"/>
              </a:spcAft>
              <a:buFont typeface="Wingdings" panose="05000000000000000000" pitchFamily="2" charset="2"/>
              <a:buChar char="§"/>
              <a:defRPr/>
            </a:pPr>
            <a:r>
              <a:rPr lang="en-GB" sz="1400" dirty="0"/>
              <a:t>The negative effect is due to the </a:t>
            </a:r>
            <a:r>
              <a:rPr lang="en-GB" sz="1400" dirty="0">
                <a:solidFill>
                  <a:srgbClr val="FF0000"/>
                </a:solidFill>
              </a:rPr>
              <a:t>distance in demand-pull EPS measures</a:t>
            </a:r>
            <a:endParaRPr lang="en-GB" sz="1400" dirty="0"/>
          </a:p>
          <a:p>
            <a:pPr marL="0" indent="0">
              <a:lnSpc>
                <a:spcPts val="2600"/>
              </a:lnSpc>
              <a:spcAft>
                <a:spcPts val="0"/>
              </a:spcAft>
              <a:buNone/>
              <a:defRPr/>
            </a:pPr>
            <a:r>
              <a:rPr lang="en-GB" sz="1400" dirty="0"/>
              <a:t> 	</a:t>
            </a:r>
            <a:r>
              <a:rPr lang="en-GB" sz="1400" dirty="0">
                <a:latin typeface="Times New Roman" panose="02020603050405020304" pitchFamily="18" charset="0"/>
                <a:cs typeface="Times New Roman" panose="02020603050405020304" pitchFamily="18" charset="0"/>
              </a:rPr>
              <a:t>→</a:t>
            </a:r>
            <a:r>
              <a:rPr lang="en-GB" sz="1400" dirty="0"/>
              <a:t> Similarly stringent environmental standards allows both countries to carry out R&amp;D activity 	and develop innovations that are compliant with those standards (</a:t>
            </a:r>
            <a:r>
              <a:rPr lang="en-GB" sz="1400" dirty="0" err="1"/>
              <a:t>Beise</a:t>
            </a:r>
            <a:r>
              <a:rPr lang="en-GB" sz="1400" dirty="0"/>
              <a:t> and </a:t>
            </a:r>
            <a:r>
              <a:rPr lang="en-GB" sz="1400" dirty="0" err="1"/>
              <a:t>Rennings</a:t>
            </a:r>
            <a:r>
              <a:rPr lang="en-GB" sz="1400" dirty="0"/>
              <a:t>, 2005). </a:t>
            </a:r>
          </a:p>
          <a:p>
            <a:pPr marL="0" indent="0">
              <a:lnSpc>
                <a:spcPts val="2600"/>
              </a:lnSpc>
              <a:spcAft>
                <a:spcPts val="0"/>
              </a:spcAft>
              <a:buNone/>
              <a:defRPr/>
            </a:pPr>
            <a:r>
              <a:rPr lang="en-GB" sz="1400" dirty="0"/>
              <a:t>	</a:t>
            </a:r>
            <a:r>
              <a:rPr lang="en-GB" sz="1400" dirty="0">
                <a:latin typeface="Times New Roman" panose="02020603050405020304" pitchFamily="18" charset="0"/>
                <a:cs typeface="Times New Roman" panose="02020603050405020304" pitchFamily="18" charset="0"/>
              </a:rPr>
              <a:t>→ </a:t>
            </a:r>
            <a:r>
              <a:rPr lang="en-GB" sz="1400" dirty="0"/>
              <a:t>Co-patents in energy-related technologies result from a highly relational process 	(</a:t>
            </a:r>
            <a:r>
              <a:rPr lang="en-GB" sz="1400" dirty="0" err="1"/>
              <a:t>Dechezleprêtre</a:t>
            </a:r>
            <a:r>
              <a:rPr lang="en-GB" sz="1400" dirty="0"/>
              <a:t> et al., 2015): regulatory stringency in the partner country is important for the 	creation of demand for the new technologies and also for the development of local technological 	capabilities (</a:t>
            </a:r>
            <a:r>
              <a:rPr lang="en-GB" sz="1400" dirty="0" err="1"/>
              <a:t>Kesidou</a:t>
            </a:r>
            <a:r>
              <a:rPr lang="en-GB" sz="1400" dirty="0"/>
              <a:t> and Wu, 2020).</a:t>
            </a:r>
            <a:endParaRPr lang="it-IT" sz="1400" dirty="0"/>
          </a:p>
          <a:p>
            <a:pPr marL="0" indent="0">
              <a:lnSpc>
                <a:spcPts val="2600"/>
              </a:lnSpc>
              <a:spcAft>
                <a:spcPts val="0"/>
              </a:spcAft>
              <a:buNone/>
              <a:defRPr/>
            </a:pPr>
            <a:endParaRPr lang="en-GB" sz="1400" b="1" i="1"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89960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1"/>
          <p:cNvSpPr>
            <a:spLocks noGrp="1"/>
          </p:cNvSpPr>
          <p:nvPr>
            <p:ph type="title"/>
          </p:nvPr>
        </p:nvSpPr>
        <p:spPr>
          <a:xfrm>
            <a:off x="573431" y="419945"/>
            <a:ext cx="7584138" cy="429348"/>
          </a:xfrm>
        </p:spPr>
        <p:txBody>
          <a:bodyPr/>
          <a:lstStyle/>
          <a:p>
            <a:r>
              <a:rPr lang="en-GB" altLang="it-IT" b="1" dirty="0"/>
              <a:t>DISCUSSION (2)</a:t>
            </a:r>
          </a:p>
        </p:txBody>
      </p:sp>
      <p:sp>
        <p:nvSpPr>
          <p:cNvPr id="7" name="Segnaposto contenuto 2"/>
          <p:cNvSpPr>
            <a:spLocks noGrp="1"/>
          </p:cNvSpPr>
          <p:nvPr>
            <p:ph idx="1"/>
          </p:nvPr>
        </p:nvSpPr>
        <p:spPr>
          <a:xfrm>
            <a:off x="89639" y="779670"/>
            <a:ext cx="8911987" cy="2227165"/>
          </a:xfrm>
        </p:spPr>
        <p:txBody>
          <a:bodyPr>
            <a:noAutofit/>
          </a:bodyPr>
          <a:lstStyle/>
          <a:p>
            <a:pPr>
              <a:lnSpc>
                <a:spcPct val="150000"/>
              </a:lnSpc>
              <a:spcAft>
                <a:spcPts val="0"/>
              </a:spcAft>
              <a:buFont typeface="Wingdings" panose="05000000000000000000" pitchFamily="2" charset="2"/>
              <a:buChar char="§"/>
              <a:defRPr/>
            </a:pPr>
            <a:r>
              <a:rPr lang="en-GB" sz="1400" b="1" dirty="0">
                <a:solidFill>
                  <a:srgbClr val="FF0000"/>
                </a:solidFill>
              </a:rPr>
              <a:t>RTA</a:t>
            </a:r>
            <a:endParaRPr lang="en-GB" sz="1400" dirty="0"/>
          </a:p>
          <a:p>
            <a:pPr marL="0" indent="0">
              <a:lnSpc>
                <a:spcPct val="150000"/>
              </a:lnSpc>
              <a:spcAft>
                <a:spcPts val="0"/>
              </a:spcAft>
              <a:buNone/>
              <a:defRPr/>
            </a:pPr>
            <a:r>
              <a:rPr lang="en-GB" sz="1400" dirty="0"/>
              <a:t>	The average degree of specialization of the country-pair positively affects the number of 	collaborations, but the difference in the RTA of the two countries hinders their collaboration </a:t>
            </a:r>
          </a:p>
          <a:p>
            <a:pPr marL="0" indent="0">
              <a:lnSpc>
                <a:spcPct val="150000"/>
              </a:lnSpc>
              <a:spcAft>
                <a:spcPts val="0"/>
              </a:spcAft>
              <a:buNone/>
              <a:defRPr/>
            </a:pPr>
            <a:r>
              <a:rPr lang="en-GB" sz="1400" dirty="0">
                <a:latin typeface="Times New Roman" panose="02020603050405020304" pitchFamily="18" charset="0"/>
                <a:cs typeface="Times New Roman" panose="02020603050405020304" pitchFamily="18" charset="0"/>
              </a:rPr>
              <a:t>	→ </a:t>
            </a:r>
            <a:r>
              <a:rPr lang="en-GB" sz="1400" dirty="0"/>
              <a:t>some similarity between countries’ technological capabilities is required to harness the benefits of 	the joint R&amp;D activity and take advantage of the shared knowledge and resources</a:t>
            </a:r>
          </a:p>
          <a:p>
            <a:pPr>
              <a:lnSpc>
                <a:spcPct val="150000"/>
              </a:lnSpc>
              <a:spcAft>
                <a:spcPts val="0"/>
              </a:spcAft>
              <a:buFont typeface="Wingdings" panose="05000000000000000000" pitchFamily="2" charset="2"/>
              <a:buChar char="§"/>
              <a:defRPr/>
            </a:pPr>
            <a:r>
              <a:rPr lang="en-GB" sz="1400" b="1" dirty="0" smtClean="0">
                <a:solidFill>
                  <a:srgbClr val="FF0000"/>
                </a:solidFill>
              </a:rPr>
              <a:t>Controls </a:t>
            </a:r>
            <a:r>
              <a:rPr lang="en-GB" sz="1400" b="1" dirty="0">
                <a:solidFill>
                  <a:srgbClr val="FF0000"/>
                </a:solidFill>
              </a:rPr>
              <a:t>(1)</a:t>
            </a:r>
            <a:r>
              <a:rPr lang="en-GB" sz="1400" dirty="0"/>
              <a:t> </a:t>
            </a:r>
          </a:p>
          <a:p>
            <a:pPr marL="0" indent="0">
              <a:lnSpc>
                <a:spcPct val="150000"/>
              </a:lnSpc>
              <a:spcAft>
                <a:spcPts val="0"/>
              </a:spcAft>
              <a:buNone/>
              <a:defRPr/>
            </a:pPr>
            <a:r>
              <a:rPr lang="en-GB" sz="1400" dirty="0"/>
              <a:t>	Larger population size, per capita GDP level relative to energy use and the distance between the 	two countries reduce the collaborations. By contrast, a common language favours the collaborations. </a:t>
            </a:r>
            <a:endParaRPr lang="en-GB" sz="1400" b="1" dirty="0">
              <a:solidFill>
                <a:srgbClr val="FF0000"/>
              </a:solidFill>
            </a:endParaRPr>
          </a:p>
          <a:p>
            <a:pPr>
              <a:lnSpc>
                <a:spcPct val="150000"/>
              </a:lnSpc>
              <a:spcAft>
                <a:spcPts val="0"/>
              </a:spcAft>
              <a:buFont typeface="Wingdings" panose="05000000000000000000" pitchFamily="2" charset="2"/>
              <a:buChar char="§"/>
              <a:defRPr/>
            </a:pPr>
            <a:r>
              <a:rPr lang="en-GB" sz="1400" b="1" dirty="0">
                <a:solidFill>
                  <a:srgbClr val="FF0000"/>
                </a:solidFill>
              </a:rPr>
              <a:t>Controls (2)</a:t>
            </a:r>
            <a:endParaRPr lang="en-GB" sz="1400" dirty="0"/>
          </a:p>
          <a:p>
            <a:pPr marL="0" indent="0">
              <a:lnSpc>
                <a:spcPct val="150000"/>
              </a:lnSpc>
              <a:spcAft>
                <a:spcPts val="0"/>
              </a:spcAft>
              <a:buNone/>
              <a:defRPr/>
            </a:pPr>
            <a:r>
              <a:rPr lang="en-GB" sz="1400" dirty="0"/>
              <a:t>	PTA covering energy and environmental laws show a negative effect </a:t>
            </a:r>
            <a:r>
              <a:rPr lang="en-GB" sz="1400" dirty="0">
                <a:latin typeface="Times New Roman" panose="02020603050405020304" pitchFamily="18" charset="0"/>
                <a:cs typeface="Times New Roman" panose="02020603050405020304" pitchFamily="18" charset="0"/>
              </a:rPr>
              <a:t>→ </a:t>
            </a:r>
            <a:r>
              <a:rPr lang="en-GB" sz="1400" dirty="0"/>
              <a:t>substitution effect of trade </a:t>
            </a:r>
          </a:p>
          <a:p>
            <a:pPr marL="0" indent="0">
              <a:lnSpc>
                <a:spcPct val="150000"/>
              </a:lnSpc>
              <a:spcAft>
                <a:spcPts val="0"/>
              </a:spcAft>
              <a:buNone/>
              <a:defRPr/>
            </a:pPr>
            <a:r>
              <a:rPr lang="en-GB" sz="1400" dirty="0"/>
              <a:t>	PTA agreements concerning IPR, innovation policies and research and development show a positive 	and significant sign </a:t>
            </a:r>
            <a:r>
              <a:rPr lang="en-GB" sz="1400" dirty="0">
                <a:latin typeface="Times New Roman" panose="02020603050405020304" pitchFamily="18" charset="0"/>
                <a:cs typeface="Times New Roman" panose="02020603050405020304" pitchFamily="18" charset="0"/>
              </a:rPr>
              <a:t>→ </a:t>
            </a:r>
            <a:r>
              <a:rPr lang="en-GB" sz="1400" dirty="0"/>
              <a:t>complementarity between technological collaborations and trade</a:t>
            </a:r>
          </a:p>
          <a:p>
            <a:pPr marL="0" indent="0">
              <a:lnSpc>
                <a:spcPct val="150000"/>
              </a:lnSpc>
              <a:spcAft>
                <a:spcPts val="0"/>
              </a:spcAft>
              <a:buNone/>
              <a:defRPr/>
            </a:pPr>
            <a:r>
              <a:rPr lang="it-IT" sz="1400" dirty="0"/>
              <a:t>	FDI </a:t>
            </a:r>
            <a:r>
              <a:rPr lang="it-IT" sz="1400" dirty="0" err="1"/>
              <a:t>flows</a:t>
            </a:r>
            <a:r>
              <a:rPr lang="it-IT" sz="1400" dirty="0"/>
              <a:t> do not show a significant impact on the </a:t>
            </a:r>
            <a:r>
              <a:rPr lang="it-IT" sz="1400" dirty="0" err="1"/>
              <a:t>technological</a:t>
            </a:r>
            <a:r>
              <a:rPr lang="it-IT" sz="1400" dirty="0"/>
              <a:t> </a:t>
            </a:r>
            <a:r>
              <a:rPr lang="it-IT" sz="1400" dirty="0" err="1" smtClean="0"/>
              <a:t>collaborations</a:t>
            </a:r>
            <a:endParaRPr lang="en-GB" sz="1400" dirty="0"/>
          </a:p>
        </p:txBody>
      </p:sp>
    </p:spTree>
    <p:extLst>
      <p:ext uri="{BB962C8B-B14F-4D97-AF65-F5344CB8AC3E}">
        <p14:creationId xmlns:p14="http://schemas.microsoft.com/office/powerpoint/2010/main" val="156178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011C4C8-EB66-44B8-A19C-D99AAF6CAB1D}"/>
              </a:ext>
            </a:extLst>
          </p:cNvPr>
          <p:cNvSpPr>
            <a:spLocks noGrp="1" noChangeArrowheads="1"/>
          </p:cNvSpPr>
          <p:nvPr>
            <p:ph type="title"/>
          </p:nvPr>
        </p:nvSpPr>
        <p:spPr>
          <a:xfrm>
            <a:off x="111880" y="284152"/>
            <a:ext cx="9018472" cy="548362"/>
          </a:xfrm>
        </p:spPr>
        <p:txBody>
          <a:bodyPr/>
          <a:lstStyle/>
          <a:p>
            <a:pPr>
              <a:defRPr/>
            </a:pPr>
            <a:r>
              <a:rPr lang="en-GB" altLang="it-IT" sz="2400" b="1" dirty="0" smtClean="0">
                <a:latin typeface="+mj-lt"/>
              </a:rPr>
              <a:t>BACKGROUND: GREEN TECHNOLOGIES AND REGULATION (1)</a:t>
            </a:r>
            <a:endParaRPr lang="en-GB" altLang="it-IT" sz="2400" b="1" dirty="0">
              <a:latin typeface="+mj-lt"/>
            </a:endParaRPr>
          </a:p>
        </p:txBody>
      </p:sp>
      <p:sp>
        <p:nvSpPr>
          <p:cNvPr id="49155" name="Rectangle 3">
            <a:extLst>
              <a:ext uri="{FF2B5EF4-FFF2-40B4-BE49-F238E27FC236}">
                <a16:creationId xmlns:a16="http://schemas.microsoft.com/office/drawing/2014/main" id="{D6E7AA9B-8444-4B25-B551-ADBA1DA43FBD}"/>
              </a:ext>
            </a:extLst>
          </p:cNvPr>
          <p:cNvSpPr>
            <a:spLocks noGrp="1" noChangeArrowheads="1"/>
          </p:cNvSpPr>
          <p:nvPr>
            <p:ph idx="1"/>
          </p:nvPr>
        </p:nvSpPr>
        <p:spPr>
          <a:xfrm>
            <a:off x="217651" y="971030"/>
            <a:ext cx="8742104" cy="3822585"/>
          </a:xfrm>
        </p:spPr>
        <p:txBody>
          <a:bodyPr/>
          <a:lstStyle/>
          <a:p>
            <a:pPr marL="0" indent="0">
              <a:lnSpc>
                <a:spcPct val="120000"/>
              </a:lnSpc>
              <a:buNone/>
              <a:defRPr/>
            </a:pPr>
            <a:r>
              <a:rPr lang="en-GB" altLang="it-IT" sz="1400" dirty="0" smtClean="0">
                <a:latin typeface="+mn-lt"/>
              </a:rPr>
              <a:t>What is special about eco-innovations? Why regulation is relevant?</a:t>
            </a:r>
          </a:p>
          <a:p>
            <a:pPr marL="0" indent="0">
              <a:lnSpc>
                <a:spcPct val="120000"/>
              </a:lnSpc>
              <a:buNone/>
              <a:defRPr/>
            </a:pPr>
            <a:endParaRPr lang="en-GB" altLang="it-IT" sz="1400" b="1" dirty="0">
              <a:solidFill>
                <a:srgbClr val="FF0000"/>
              </a:solidFill>
              <a:latin typeface="+mn-lt"/>
            </a:endParaRPr>
          </a:p>
          <a:p>
            <a:pPr marL="385763" indent="-385763">
              <a:lnSpc>
                <a:spcPct val="120000"/>
              </a:lnSpc>
              <a:buFont typeface="+mj-lt"/>
              <a:buAutoNum type="arabicPeriod"/>
              <a:defRPr/>
            </a:pPr>
            <a:r>
              <a:rPr lang="en-GB" sz="1400" dirty="0">
                <a:latin typeface="+mn-lt"/>
              </a:rPr>
              <a:t>They have a </a:t>
            </a:r>
            <a:r>
              <a:rPr lang="en-GB" sz="1400" b="1" dirty="0">
                <a:solidFill>
                  <a:srgbClr val="FF0000"/>
                </a:solidFill>
                <a:latin typeface="+mn-lt"/>
              </a:rPr>
              <a:t>higher social value </a:t>
            </a:r>
            <a:r>
              <a:rPr lang="en-GB" sz="1400" dirty="0">
                <a:latin typeface="+mn-lt"/>
              </a:rPr>
              <a:t>than innovations in (dirty) fossil fuel technologies (Popp and Newell, 2012; </a:t>
            </a:r>
            <a:r>
              <a:rPr lang="en-GB" sz="1400" dirty="0" err="1">
                <a:latin typeface="+mn-lt"/>
              </a:rPr>
              <a:t>Dechezleprêtre</a:t>
            </a:r>
            <a:r>
              <a:rPr lang="en-GB" sz="1400" dirty="0">
                <a:latin typeface="+mn-lt"/>
              </a:rPr>
              <a:t> et al., 2014)</a:t>
            </a:r>
          </a:p>
          <a:p>
            <a:pPr marL="385763" indent="-385763">
              <a:lnSpc>
                <a:spcPct val="120000"/>
              </a:lnSpc>
              <a:buFont typeface="+mj-lt"/>
              <a:buAutoNum type="arabicPeriod"/>
              <a:defRPr/>
            </a:pPr>
            <a:r>
              <a:rPr lang="en-GB" sz="1400" dirty="0">
                <a:latin typeface="+mn-lt"/>
              </a:rPr>
              <a:t>They produce positive externalities in the introduction and in the diffusion stages – the “</a:t>
            </a:r>
            <a:r>
              <a:rPr lang="en-GB" sz="1400" b="1" dirty="0">
                <a:solidFill>
                  <a:srgbClr val="FF0000"/>
                </a:solidFill>
                <a:latin typeface="+mn-lt"/>
              </a:rPr>
              <a:t>double externality</a:t>
            </a:r>
            <a:r>
              <a:rPr lang="en-GB" sz="1400" dirty="0">
                <a:latin typeface="+mn-lt"/>
              </a:rPr>
              <a:t>” (</a:t>
            </a:r>
            <a:r>
              <a:rPr lang="en-GB" sz="1400" dirty="0" err="1">
                <a:latin typeface="+mn-lt"/>
              </a:rPr>
              <a:t>Rennings</a:t>
            </a:r>
            <a:r>
              <a:rPr lang="en-GB" sz="1400" dirty="0">
                <a:latin typeface="+mn-lt"/>
              </a:rPr>
              <a:t>, 2000; </a:t>
            </a:r>
            <a:r>
              <a:rPr lang="en-GB" sz="1400" dirty="0" err="1">
                <a:latin typeface="+mn-lt"/>
              </a:rPr>
              <a:t>Cecere</a:t>
            </a:r>
            <a:r>
              <a:rPr lang="en-GB" sz="1400" dirty="0">
                <a:latin typeface="+mn-lt"/>
              </a:rPr>
              <a:t> et al., 2014) </a:t>
            </a:r>
          </a:p>
          <a:p>
            <a:pPr marL="385763" indent="-385763">
              <a:lnSpc>
                <a:spcPct val="120000"/>
              </a:lnSpc>
              <a:buFont typeface="+mj-lt"/>
              <a:buAutoNum type="arabicPeriod"/>
              <a:defRPr/>
            </a:pPr>
            <a:r>
              <a:rPr lang="en-GB" sz="1400" dirty="0">
                <a:latin typeface="+mn-lt"/>
              </a:rPr>
              <a:t>They are </a:t>
            </a:r>
            <a:r>
              <a:rPr lang="en-GB" sz="1400" b="1" dirty="0">
                <a:solidFill>
                  <a:srgbClr val="FF0000"/>
                </a:solidFill>
                <a:latin typeface="+mn-lt"/>
              </a:rPr>
              <a:t>more risky and uncertain </a:t>
            </a:r>
            <a:r>
              <a:rPr lang="en-GB" sz="1400" dirty="0">
                <a:latin typeface="+mn-lt"/>
              </a:rPr>
              <a:t>than other investments: they concern technologies that are in an initial stage of their development and </a:t>
            </a:r>
            <a:r>
              <a:rPr lang="en-GB" sz="1400" dirty="0" smtClean="0">
                <a:latin typeface="+mn-lt"/>
              </a:rPr>
              <a:t>cannot </a:t>
            </a:r>
            <a:r>
              <a:rPr lang="en-GB" sz="1400" dirty="0">
                <a:latin typeface="+mn-lt"/>
              </a:rPr>
              <a:t>benefit from the increasing returns that characterize established fossil fuel </a:t>
            </a:r>
            <a:r>
              <a:rPr lang="en-GB" sz="1400" dirty="0" smtClean="0">
                <a:latin typeface="+mn-lt"/>
              </a:rPr>
              <a:t>technologies</a:t>
            </a:r>
          </a:p>
          <a:p>
            <a:pPr marL="385763" indent="-385763">
              <a:lnSpc>
                <a:spcPct val="120000"/>
              </a:lnSpc>
              <a:buFont typeface="+mj-lt"/>
              <a:buAutoNum type="arabicPeriod" startAt="4"/>
              <a:defRPr/>
            </a:pPr>
            <a:r>
              <a:rPr lang="en-GB" sz="1400" dirty="0">
                <a:latin typeface="+mn-lt"/>
              </a:rPr>
              <a:t>They are </a:t>
            </a:r>
            <a:r>
              <a:rPr lang="en-GB" sz="1400" b="1" dirty="0">
                <a:solidFill>
                  <a:srgbClr val="FF0000"/>
                </a:solidFill>
                <a:latin typeface="+mn-lt"/>
              </a:rPr>
              <a:t>more complex and entail a higher degree of novelty </a:t>
            </a:r>
            <a:r>
              <a:rPr lang="en-GB" sz="1400" dirty="0">
                <a:latin typeface="+mn-lt"/>
              </a:rPr>
              <a:t>than non-green technologies - best practices and technological trajectories are </a:t>
            </a:r>
            <a:r>
              <a:rPr lang="en-GB" sz="1400" dirty="0" smtClean="0">
                <a:latin typeface="+mn-lt"/>
              </a:rPr>
              <a:t>not established </a:t>
            </a:r>
            <a:r>
              <a:rPr lang="en-GB" sz="1400" dirty="0">
                <a:latin typeface="+mn-lt"/>
              </a:rPr>
              <a:t>(Barbieri et al., 2020)</a:t>
            </a:r>
          </a:p>
          <a:p>
            <a:pPr marL="385763" indent="-385763">
              <a:lnSpc>
                <a:spcPct val="120000"/>
              </a:lnSpc>
              <a:buFont typeface="+mj-lt"/>
              <a:buAutoNum type="arabicPeriod" startAt="4"/>
              <a:defRPr/>
            </a:pPr>
            <a:r>
              <a:rPr lang="en-GB" sz="1400" dirty="0">
                <a:latin typeface="+mn-lt"/>
              </a:rPr>
              <a:t>They are </a:t>
            </a:r>
            <a:r>
              <a:rPr lang="en-GB" sz="1400" b="1" dirty="0">
                <a:solidFill>
                  <a:srgbClr val="FF0000"/>
                </a:solidFill>
                <a:latin typeface="+mn-lt"/>
              </a:rPr>
              <a:t>more expensive than existing fossil-fuel technologies</a:t>
            </a:r>
            <a:r>
              <a:rPr lang="en-GB" sz="1400" dirty="0">
                <a:latin typeface="+mn-lt"/>
              </a:rPr>
              <a:t>, with </a:t>
            </a:r>
            <a:r>
              <a:rPr lang="en-GB" sz="1400" i="1" dirty="0">
                <a:solidFill>
                  <a:srgbClr val="FF0000"/>
                </a:solidFill>
                <a:latin typeface="+mn-lt"/>
              </a:rPr>
              <a:t>a long pay-back period for their investment </a:t>
            </a:r>
            <a:r>
              <a:rPr lang="en-GB" sz="1400" dirty="0">
                <a:latin typeface="+mn-lt"/>
              </a:rPr>
              <a:t>and costs that are often irreversible (</a:t>
            </a:r>
            <a:r>
              <a:rPr lang="en-GB" sz="1400" dirty="0" err="1">
                <a:latin typeface="+mn-lt"/>
              </a:rPr>
              <a:t>Ghisetti</a:t>
            </a:r>
            <a:r>
              <a:rPr lang="en-GB" sz="1400" dirty="0">
                <a:latin typeface="+mn-lt"/>
              </a:rPr>
              <a:t> et al., 2017</a:t>
            </a:r>
            <a:r>
              <a:rPr lang="en-GB" sz="1400" dirty="0" smtClean="0">
                <a:latin typeface="+mn-lt"/>
              </a:rPr>
              <a:t>)</a:t>
            </a:r>
            <a:endParaRPr lang="en-GB" sz="1400" dirty="0">
              <a:latin typeface="+mn-lt"/>
            </a:endParaRPr>
          </a:p>
        </p:txBody>
      </p:sp>
    </p:spTree>
    <p:extLst>
      <p:ext uri="{BB962C8B-B14F-4D97-AF65-F5344CB8AC3E}">
        <p14:creationId xmlns:p14="http://schemas.microsoft.com/office/powerpoint/2010/main" val="254034808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15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1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
          <p:cNvSpPr>
            <a:spLocks noGrp="1"/>
          </p:cNvSpPr>
          <p:nvPr>
            <p:ph type="title"/>
          </p:nvPr>
        </p:nvSpPr>
        <p:spPr>
          <a:xfrm>
            <a:off x="523801" y="436852"/>
            <a:ext cx="7883220" cy="448841"/>
          </a:xfrm>
        </p:spPr>
        <p:txBody>
          <a:bodyPr/>
          <a:lstStyle/>
          <a:p>
            <a:r>
              <a:rPr lang="en-GB" altLang="it-IT" b="1" dirty="0" smtClean="0"/>
              <a:t>CONCLUSION </a:t>
            </a:r>
            <a:r>
              <a:rPr lang="en-GB" altLang="it-IT" b="1" dirty="0"/>
              <a:t>AND POLICY </a:t>
            </a:r>
            <a:r>
              <a:rPr lang="en-GB" altLang="it-IT" b="1" dirty="0" smtClean="0"/>
              <a:t>IMPLICATIONS</a:t>
            </a:r>
            <a:endParaRPr lang="en-GB" altLang="it-IT" b="1" dirty="0"/>
          </a:p>
        </p:txBody>
      </p:sp>
      <p:sp>
        <p:nvSpPr>
          <p:cNvPr id="3" name="Segnaposto contenuto 2"/>
          <p:cNvSpPr>
            <a:spLocks noGrp="1"/>
          </p:cNvSpPr>
          <p:nvPr>
            <p:ph idx="1"/>
          </p:nvPr>
        </p:nvSpPr>
        <p:spPr>
          <a:xfrm>
            <a:off x="55056" y="943670"/>
            <a:ext cx="8957270" cy="4200384"/>
          </a:xfrm>
        </p:spPr>
        <p:txBody>
          <a:bodyPr>
            <a:noAutofit/>
          </a:bodyPr>
          <a:lstStyle/>
          <a:p>
            <a:pPr>
              <a:lnSpc>
                <a:spcPts val="2400"/>
              </a:lnSpc>
              <a:spcAft>
                <a:spcPts val="0"/>
              </a:spcAft>
            </a:pPr>
            <a:r>
              <a:rPr lang="en-GB" sz="1400" dirty="0"/>
              <a:t>Policy makers should commit to a </a:t>
            </a:r>
            <a:r>
              <a:rPr lang="en-GB" sz="1400" dirty="0">
                <a:solidFill>
                  <a:srgbClr val="FF0000"/>
                </a:solidFill>
              </a:rPr>
              <a:t>well-defined level of stringency of regulation</a:t>
            </a:r>
            <a:r>
              <a:rPr lang="en-GB" sz="1400" dirty="0"/>
              <a:t>, so that local organizations can cooperate in innovation with international actors </a:t>
            </a:r>
          </a:p>
          <a:p>
            <a:pPr lvl="1">
              <a:lnSpc>
                <a:spcPts val="2400"/>
              </a:lnSpc>
              <a:spcAft>
                <a:spcPts val="0"/>
              </a:spcAft>
            </a:pPr>
            <a:r>
              <a:rPr lang="en-GB" sz="1400" dirty="0"/>
              <a:t>Stringency of demand-pull policy instruments is relevant to create a market for energy-related technologies addressing climate change </a:t>
            </a:r>
            <a:r>
              <a:rPr lang="en-GB" sz="1400" dirty="0" smtClean="0"/>
              <a:t>mitigation</a:t>
            </a:r>
            <a:endParaRPr lang="en-GB" sz="1400" dirty="0"/>
          </a:p>
          <a:p>
            <a:pPr>
              <a:lnSpc>
                <a:spcPts val="2400"/>
              </a:lnSpc>
              <a:spcAft>
                <a:spcPts val="0"/>
              </a:spcAft>
            </a:pPr>
            <a:r>
              <a:rPr lang="en-GB" sz="1400" dirty="0"/>
              <a:t>Similar levels of stringency of regulation between countries triggers not only technology transfer and the diffusion of foreign imported technologies (</a:t>
            </a:r>
            <a:r>
              <a:rPr lang="en-GB" sz="1400" dirty="0" err="1"/>
              <a:t>Dechezleprêtre</a:t>
            </a:r>
            <a:r>
              <a:rPr lang="en-GB" sz="1400" dirty="0"/>
              <a:t> et al., 2015; </a:t>
            </a:r>
            <a:r>
              <a:rPr lang="en-GB" sz="1400" dirty="0" err="1"/>
              <a:t>Kesidou</a:t>
            </a:r>
            <a:r>
              <a:rPr lang="en-GB" sz="1400" dirty="0"/>
              <a:t> and Wu, 2020), but also international technological collaborations</a:t>
            </a:r>
          </a:p>
          <a:p>
            <a:pPr lvl="1">
              <a:lnSpc>
                <a:spcPts val="2400"/>
              </a:lnSpc>
              <a:spcAft>
                <a:spcPts val="0"/>
              </a:spcAft>
            </a:pPr>
            <a:r>
              <a:rPr lang="en-GB" sz="1400" dirty="0"/>
              <a:t>The design of stringent regulatory frameworks can be used not only to reduce the environmental harmful behaviours, but also to </a:t>
            </a:r>
            <a:r>
              <a:rPr lang="en-GB" sz="1400" dirty="0">
                <a:solidFill>
                  <a:srgbClr val="FF0000"/>
                </a:solidFill>
              </a:rPr>
              <a:t>stimulate a long-term shift in the innovation capabilities of local organizations </a:t>
            </a:r>
            <a:r>
              <a:rPr lang="en-GB" sz="1400" dirty="0">
                <a:latin typeface="Times New Roman" panose="02020603050405020304" pitchFamily="18" charset="0"/>
                <a:cs typeface="Times New Roman" panose="02020603050405020304" pitchFamily="18" charset="0"/>
              </a:rPr>
              <a:t>→ </a:t>
            </a:r>
            <a:r>
              <a:rPr lang="en-GB" sz="1400" dirty="0"/>
              <a:t>countries can accumulate knowledge and competences for sustainable growth </a:t>
            </a:r>
          </a:p>
          <a:p>
            <a:pPr lvl="1">
              <a:lnSpc>
                <a:spcPts val="2400"/>
              </a:lnSpc>
              <a:spcAft>
                <a:spcPts val="0"/>
              </a:spcAft>
            </a:pPr>
            <a:r>
              <a:rPr lang="en-GB" sz="1400" dirty="0"/>
              <a:t>The implementation of policy instruments supporting local firms’ capability building and R&amp;D has to be complemented with regulatory instruments that are </a:t>
            </a:r>
            <a:r>
              <a:rPr lang="en-GB" sz="1400" dirty="0">
                <a:solidFill>
                  <a:srgbClr val="FF0000"/>
                </a:solidFill>
              </a:rPr>
              <a:t>devoted to the development of the market for energy-related </a:t>
            </a:r>
            <a:r>
              <a:rPr lang="en-GB" sz="1400" dirty="0" smtClean="0">
                <a:solidFill>
                  <a:srgbClr val="FF0000"/>
                </a:solidFill>
              </a:rPr>
              <a:t>technologies</a:t>
            </a:r>
            <a:endParaRPr lang="it-IT" sz="1400" dirty="0">
              <a:solidFill>
                <a:srgbClr val="FF0000"/>
              </a:solidFill>
            </a:endParaRPr>
          </a:p>
          <a:p>
            <a:pPr>
              <a:lnSpc>
                <a:spcPts val="2400"/>
              </a:lnSpc>
              <a:spcAft>
                <a:spcPts val="0"/>
              </a:spcAft>
            </a:pPr>
            <a:endParaRPr lang="en-GB" sz="1400" dirty="0"/>
          </a:p>
          <a:p>
            <a:pPr lvl="1">
              <a:lnSpc>
                <a:spcPts val="2400"/>
              </a:lnSpc>
              <a:spcAft>
                <a:spcPts val="0"/>
              </a:spcAft>
            </a:pPr>
            <a:endParaRPr lang="en-GB" sz="1400" dirty="0"/>
          </a:p>
        </p:txBody>
      </p:sp>
    </p:spTree>
    <p:extLst>
      <p:ext uri="{BB962C8B-B14F-4D97-AF65-F5344CB8AC3E}">
        <p14:creationId xmlns:p14="http://schemas.microsoft.com/office/powerpoint/2010/main" val="143942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2771" name="Segnaposto contenuto 2"/>
          <p:cNvSpPr>
            <a:spLocks noGrp="1"/>
          </p:cNvSpPr>
          <p:nvPr>
            <p:ph idx="1"/>
          </p:nvPr>
        </p:nvSpPr>
        <p:spPr>
          <a:xfrm>
            <a:off x="712788" y="1298575"/>
            <a:ext cx="7584138" cy="2169825"/>
          </a:xfrm>
        </p:spPr>
        <p:txBody>
          <a:bodyPr/>
          <a:lstStyle/>
          <a:p>
            <a:pPr algn="ctr">
              <a:buFont typeface="Wingdings" panose="05000000000000000000" pitchFamily="2" charset="2"/>
              <a:buNone/>
            </a:pPr>
            <a:endParaRPr lang="it-IT" altLang="it-IT" dirty="0"/>
          </a:p>
          <a:p>
            <a:pPr algn="ctr">
              <a:buFont typeface="Wingdings" panose="05000000000000000000" pitchFamily="2" charset="2"/>
              <a:buNone/>
            </a:pPr>
            <a:endParaRPr lang="it-IT" altLang="it-IT" dirty="0"/>
          </a:p>
          <a:p>
            <a:pPr algn="ctr">
              <a:buFont typeface="Wingdings" panose="05000000000000000000" pitchFamily="2" charset="2"/>
              <a:buNone/>
            </a:pPr>
            <a:r>
              <a:rPr lang="it-IT" altLang="it-IT" sz="1800" dirty="0" err="1"/>
              <a:t>Thank</a:t>
            </a:r>
            <a:r>
              <a:rPr lang="it-IT" altLang="it-IT" sz="1800" dirty="0"/>
              <a:t> </a:t>
            </a:r>
            <a:r>
              <a:rPr lang="it-IT" altLang="it-IT" sz="1800" dirty="0" err="1"/>
              <a:t>you</a:t>
            </a:r>
            <a:r>
              <a:rPr lang="it-IT" altLang="it-IT" sz="1800" dirty="0"/>
              <a:t>!</a:t>
            </a:r>
          </a:p>
          <a:p>
            <a:pPr algn="ctr">
              <a:buFont typeface="Wingdings" panose="05000000000000000000" pitchFamily="2" charset="2"/>
              <a:buNone/>
            </a:pPr>
            <a:endParaRPr lang="it-IT" altLang="it-IT" sz="1800" dirty="0"/>
          </a:p>
          <a:p>
            <a:pPr algn="ctr">
              <a:buFont typeface="Wingdings" panose="05000000000000000000" pitchFamily="2" charset="2"/>
              <a:buNone/>
            </a:pPr>
            <a:r>
              <a:rPr lang="it-IT" altLang="it-IT" sz="1800" dirty="0" err="1"/>
              <a:t>Comments</a:t>
            </a:r>
            <a:r>
              <a:rPr lang="it-IT" altLang="it-IT" sz="1800" dirty="0"/>
              <a:t>/</a:t>
            </a:r>
            <a:r>
              <a:rPr lang="it-IT" altLang="it-IT" sz="1800" dirty="0" err="1"/>
              <a:t>suggestions</a:t>
            </a:r>
            <a:r>
              <a:rPr lang="it-IT" altLang="it-IT" sz="1800" dirty="0"/>
              <a:t> welcome</a:t>
            </a:r>
          </a:p>
          <a:p>
            <a:pPr algn="ctr">
              <a:buFont typeface="Wingdings" panose="05000000000000000000" pitchFamily="2" charset="2"/>
              <a:buNone/>
            </a:pPr>
            <a:r>
              <a:rPr lang="it-IT" altLang="it-IT" sz="1800" dirty="0"/>
              <a:t>nicoletta.corrocher@unibocconi.it</a:t>
            </a:r>
          </a:p>
          <a:p>
            <a:pPr algn="ctr">
              <a:buFont typeface="Wingdings" panose="05000000000000000000" pitchFamily="2" charset="2"/>
              <a:buNone/>
            </a:pPr>
            <a:endParaRPr lang="it-IT" altLang="it-IT" dirty="0"/>
          </a:p>
        </p:txBody>
      </p:sp>
      <p:sp>
        <p:nvSpPr>
          <p:cNvPr id="3" name="Segnaposto testo 2"/>
          <p:cNvSpPr>
            <a:spLocks noGrp="1"/>
          </p:cNvSpPr>
          <p:nvPr>
            <p:ph type="body" sz="quarter" idx="10"/>
          </p:nvPr>
        </p:nvSpPr>
        <p:spPr/>
        <p:txBody>
          <a:bodyPr/>
          <a:lstStyle/>
          <a:p>
            <a:endParaRPr lang="it-IT"/>
          </a:p>
        </p:txBody>
      </p:sp>
    </p:spTree>
    <p:extLst>
      <p:ext uri="{BB962C8B-B14F-4D97-AF65-F5344CB8AC3E}">
        <p14:creationId xmlns:p14="http://schemas.microsoft.com/office/powerpoint/2010/main" val="1920056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011C4C8-EB66-44B8-A19C-D99AAF6CAB1D}"/>
              </a:ext>
            </a:extLst>
          </p:cNvPr>
          <p:cNvSpPr>
            <a:spLocks noGrp="1" noChangeArrowheads="1"/>
          </p:cNvSpPr>
          <p:nvPr>
            <p:ph type="title"/>
          </p:nvPr>
        </p:nvSpPr>
        <p:spPr>
          <a:xfrm>
            <a:off x="33763" y="-16100"/>
            <a:ext cx="9144000" cy="864917"/>
          </a:xfrm>
        </p:spPr>
        <p:txBody>
          <a:bodyPr/>
          <a:lstStyle/>
          <a:p>
            <a:pPr>
              <a:defRPr/>
            </a:pPr>
            <a:r>
              <a:rPr lang="en-GB" altLang="it-IT" sz="2400" b="1" dirty="0" smtClean="0">
                <a:latin typeface="+mj-lt"/>
              </a:rPr>
              <a:t>BACKGROUND: GREEN TECHNOLOGIES AND REGULATION (2)</a:t>
            </a:r>
            <a:endParaRPr lang="en-GB" altLang="it-IT" sz="2400" b="1" dirty="0">
              <a:latin typeface="+mj-lt"/>
            </a:endParaRPr>
          </a:p>
        </p:txBody>
      </p:sp>
      <p:sp>
        <p:nvSpPr>
          <p:cNvPr id="49155" name="Rectangle 3">
            <a:extLst>
              <a:ext uri="{FF2B5EF4-FFF2-40B4-BE49-F238E27FC236}">
                <a16:creationId xmlns:a16="http://schemas.microsoft.com/office/drawing/2014/main" id="{D6E7AA9B-8444-4B25-B551-ADBA1DA43FBD}"/>
              </a:ext>
            </a:extLst>
          </p:cNvPr>
          <p:cNvSpPr>
            <a:spLocks noGrp="1" noChangeArrowheads="1"/>
          </p:cNvSpPr>
          <p:nvPr>
            <p:ph idx="1"/>
          </p:nvPr>
        </p:nvSpPr>
        <p:spPr>
          <a:xfrm>
            <a:off x="156236" y="1046092"/>
            <a:ext cx="8899054" cy="4727448"/>
          </a:xfrm>
        </p:spPr>
        <p:txBody>
          <a:bodyPr/>
          <a:lstStyle/>
          <a:p>
            <a:pPr>
              <a:lnSpc>
                <a:spcPct val="120000"/>
              </a:lnSpc>
              <a:defRPr/>
            </a:pPr>
            <a:r>
              <a:rPr lang="en-GB" altLang="it-IT" sz="1400" b="1" dirty="0"/>
              <a:t>The regulatory framework is a key determinant of green behaviour in firms, households and other institutions</a:t>
            </a:r>
            <a:r>
              <a:rPr lang="en-GB" altLang="it-IT" sz="1400" dirty="0"/>
              <a:t> </a:t>
            </a:r>
            <a:r>
              <a:rPr lang="en-GB" altLang="it-IT" sz="1400" dirty="0">
                <a:sym typeface="Symbol" panose="05050102010706020507" pitchFamily="18" charset="2"/>
              </a:rPr>
              <a:t> </a:t>
            </a:r>
            <a:r>
              <a:rPr lang="en-GB" altLang="it-IT" sz="1400" i="1" dirty="0">
                <a:sym typeface="Symbol" panose="05050102010706020507" pitchFamily="18" charset="2"/>
              </a:rPr>
              <a:t>need to extend the technology push vs. demand pull debate</a:t>
            </a:r>
          </a:p>
          <a:p>
            <a:pPr>
              <a:lnSpc>
                <a:spcPct val="120000"/>
              </a:lnSpc>
              <a:defRPr/>
            </a:pPr>
            <a:r>
              <a:rPr lang="en-GB" altLang="it-IT" sz="1400" dirty="0" smtClean="0">
                <a:latin typeface="+mn-lt"/>
              </a:rPr>
              <a:t>Policy </a:t>
            </a:r>
            <a:r>
              <a:rPr lang="en-GB" altLang="it-IT" sz="1400" dirty="0">
                <a:latin typeface="+mn-lt"/>
              </a:rPr>
              <a:t>may act in the innovation phase, but </a:t>
            </a:r>
            <a:r>
              <a:rPr lang="en-GB" altLang="it-IT" sz="1400" b="1" dirty="0">
                <a:latin typeface="+mn-lt"/>
              </a:rPr>
              <a:t>should definitively act in the diffusion phase</a:t>
            </a:r>
            <a:r>
              <a:rPr lang="en-GB" altLang="it-IT" sz="1400" dirty="0">
                <a:latin typeface="+mn-lt"/>
              </a:rPr>
              <a:t>, internalizing external costs imposed by </a:t>
            </a:r>
            <a:r>
              <a:rPr lang="en-GB" altLang="it-IT" sz="1400" dirty="0" smtClean="0">
                <a:latin typeface="+mn-lt"/>
              </a:rPr>
              <a:t>non-green </a:t>
            </a:r>
            <a:r>
              <a:rPr lang="en-GB" altLang="it-IT" sz="1400" dirty="0">
                <a:latin typeface="+mn-lt"/>
              </a:rPr>
              <a:t>products/services and therefore allowing a fair competition between </a:t>
            </a:r>
            <a:r>
              <a:rPr lang="en-GB" altLang="it-IT" sz="1400" dirty="0" smtClean="0">
                <a:latin typeface="+mn-lt"/>
              </a:rPr>
              <a:t>green </a:t>
            </a:r>
            <a:r>
              <a:rPr lang="en-GB" altLang="it-IT" sz="1400" dirty="0">
                <a:latin typeface="+mn-lt"/>
              </a:rPr>
              <a:t>and </a:t>
            </a:r>
            <a:r>
              <a:rPr lang="en-GB" altLang="it-IT" sz="1400" dirty="0" smtClean="0">
                <a:latin typeface="+mn-lt"/>
              </a:rPr>
              <a:t>non-green products/services </a:t>
            </a:r>
            <a:r>
              <a:rPr lang="en-GB" altLang="it-IT" sz="1400" dirty="0">
                <a:latin typeface="+mn-lt"/>
              </a:rPr>
              <a:t>in the market </a:t>
            </a:r>
            <a:endParaRPr lang="en-GB" altLang="it-IT" sz="1400" dirty="0" smtClean="0">
              <a:latin typeface="+mn-lt"/>
            </a:endParaRPr>
          </a:p>
          <a:p>
            <a:pPr>
              <a:lnSpc>
                <a:spcPct val="140000"/>
              </a:lnSpc>
            </a:pPr>
            <a:r>
              <a:rPr lang="en-US" altLang="it-IT" sz="1400" b="1" i="1" dirty="0" smtClean="0"/>
              <a:t>Traditional </a:t>
            </a:r>
            <a:r>
              <a:rPr lang="en-US" altLang="it-IT" sz="1400" b="1" i="1" dirty="0"/>
              <a:t>perspective → trade-off between regulation and innovation</a:t>
            </a:r>
          </a:p>
          <a:p>
            <a:pPr lvl="1">
              <a:lnSpc>
                <a:spcPct val="140000"/>
              </a:lnSpc>
            </a:pPr>
            <a:r>
              <a:rPr lang="en-US" altLang="it-IT" sz="1400" dirty="0"/>
              <a:t>Regulation is an extra cost for firms (negative impact on productivity, competitiveness and the development of innovations</a:t>
            </a:r>
            <a:r>
              <a:rPr lang="en-US" altLang="it-IT" sz="1400" dirty="0" smtClean="0"/>
              <a:t>)</a:t>
            </a:r>
            <a:r>
              <a:rPr lang="en-US" altLang="it-IT" sz="1400" dirty="0"/>
              <a:t> →</a:t>
            </a:r>
            <a:r>
              <a:rPr lang="en-US" altLang="it-IT" sz="1400" dirty="0" smtClean="0"/>
              <a:t> environmental </a:t>
            </a:r>
            <a:r>
              <a:rPr lang="en-US" altLang="it-IT" sz="1400" dirty="0"/>
              <a:t>management as a cost minimization exercise aimed at regulatory compliance</a:t>
            </a:r>
          </a:p>
          <a:p>
            <a:pPr>
              <a:lnSpc>
                <a:spcPct val="140000"/>
              </a:lnSpc>
            </a:pPr>
            <a:r>
              <a:rPr lang="en-US" altLang="it-IT" sz="1400" dirty="0"/>
              <a:t>Porter (1991); Porter &amp; van der Linde (1995) →</a:t>
            </a:r>
            <a:r>
              <a:rPr lang="en-US" altLang="it-IT" sz="1400" i="1" dirty="0"/>
              <a:t> </a:t>
            </a:r>
            <a:r>
              <a:rPr lang="en-US" altLang="it-IT" sz="1400" i="1" dirty="0">
                <a:solidFill>
                  <a:srgbClr val="FF0000"/>
                </a:solidFill>
              </a:rPr>
              <a:t>Porter hypothesis</a:t>
            </a:r>
            <a:r>
              <a:rPr lang="en-US" altLang="it-IT" sz="1400" dirty="0"/>
              <a:t>: tough regulations and the establishment of strict environmental standards </a:t>
            </a:r>
            <a:r>
              <a:rPr lang="en-US" altLang="it-IT" sz="1400" dirty="0" smtClean="0"/>
              <a:t>represent </a:t>
            </a:r>
            <a:r>
              <a:rPr lang="en-US" altLang="it-IT" sz="1400" dirty="0"/>
              <a:t>an incentive to innovation, leading to a competitive advantage at the country level</a:t>
            </a:r>
          </a:p>
          <a:p>
            <a:pPr lvl="1">
              <a:lnSpc>
                <a:spcPct val="140000"/>
              </a:lnSpc>
            </a:pPr>
            <a:r>
              <a:rPr lang="en-US" altLang="it-IT" sz="1400" b="1" dirty="0">
                <a:solidFill>
                  <a:schemeClr val="tx2"/>
                </a:solidFill>
              </a:rPr>
              <a:t>Weak vs. narrow vs. strong version</a:t>
            </a:r>
            <a:r>
              <a:rPr lang="en-US" altLang="it-IT" sz="1400" dirty="0"/>
              <a:t>: (certain) </a:t>
            </a:r>
            <a:r>
              <a:rPr lang="en-US" altLang="it-IT" sz="1400" dirty="0" smtClean="0"/>
              <a:t>regulations trigger </a:t>
            </a:r>
            <a:r>
              <a:rPr lang="en-US" altLang="it-IT" sz="1400" dirty="0"/>
              <a:t>innovation vs. regulation provides a competitive advantage</a:t>
            </a:r>
          </a:p>
          <a:p>
            <a:pPr marL="0" indent="0">
              <a:lnSpc>
                <a:spcPct val="120000"/>
              </a:lnSpc>
              <a:buNone/>
              <a:defRPr/>
            </a:pPr>
            <a:endParaRPr lang="en-GB" altLang="it-IT" sz="1400" dirty="0">
              <a:latin typeface="+mn-lt"/>
            </a:endParaRPr>
          </a:p>
        </p:txBody>
      </p:sp>
    </p:spTree>
    <p:extLst>
      <p:ext uri="{BB962C8B-B14F-4D97-AF65-F5344CB8AC3E}">
        <p14:creationId xmlns:p14="http://schemas.microsoft.com/office/powerpoint/2010/main" val="310943123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p:cNvSpPr>
            <a:spLocks noGrp="1"/>
          </p:cNvSpPr>
          <p:nvPr>
            <p:ph type="title"/>
          </p:nvPr>
        </p:nvSpPr>
        <p:spPr>
          <a:xfrm>
            <a:off x="712788" y="481697"/>
            <a:ext cx="7584138" cy="416076"/>
          </a:xfrm>
        </p:spPr>
        <p:txBody>
          <a:bodyPr/>
          <a:lstStyle/>
          <a:p>
            <a:r>
              <a:rPr lang="it-IT" altLang="it-IT" sz="2400" b="1" dirty="0"/>
              <a:t>MOTIVATION</a:t>
            </a:r>
          </a:p>
        </p:txBody>
      </p:sp>
      <p:sp>
        <p:nvSpPr>
          <p:cNvPr id="3" name="Segnaposto contenuto 2"/>
          <p:cNvSpPr>
            <a:spLocks noGrp="1"/>
          </p:cNvSpPr>
          <p:nvPr>
            <p:ph idx="1"/>
          </p:nvPr>
        </p:nvSpPr>
        <p:spPr>
          <a:xfrm>
            <a:off x="712787" y="1018550"/>
            <a:ext cx="7894499" cy="3427861"/>
          </a:xfrm>
        </p:spPr>
        <p:txBody>
          <a:bodyPr/>
          <a:lstStyle/>
          <a:p>
            <a:pPr>
              <a:lnSpc>
                <a:spcPct val="150000"/>
              </a:lnSpc>
              <a:spcAft>
                <a:spcPts val="0"/>
              </a:spcAft>
              <a:buFont typeface="Wingdings" panose="05000000000000000000" pitchFamily="2" charset="2"/>
              <a:buChar char="§"/>
            </a:pPr>
            <a:r>
              <a:rPr lang="en-GB" altLang="it-IT" sz="1350" dirty="0"/>
              <a:t>Cross-country cooperation in the development of green innovations brings about sizeable benefits (</a:t>
            </a:r>
            <a:r>
              <a:rPr lang="en-GB" altLang="it-IT" sz="1350" dirty="0" err="1"/>
              <a:t>Haščič</a:t>
            </a:r>
            <a:r>
              <a:rPr lang="en-GB" altLang="it-IT" sz="1350" dirty="0"/>
              <a:t> et al., 2012; Shapiro, 2014; </a:t>
            </a:r>
            <a:r>
              <a:rPr lang="en-GB" altLang="it-IT" sz="1350" dirty="0" err="1"/>
              <a:t>Haščič</a:t>
            </a:r>
            <a:r>
              <a:rPr lang="en-GB" altLang="it-IT" sz="1350" dirty="0"/>
              <a:t> and </a:t>
            </a:r>
            <a:r>
              <a:rPr lang="en-GB" altLang="it-IT" sz="1350" dirty="0" err="1"/>
              <a:t>Migotto</a:t>
            </a:r>
            <a:r>
              <a:rPr lang="en-GB" altLang="it-IT" sz="1350" dirty="0"/>
              <a:t>, 2015) due to the well-known double externality issue</a:t>
            </a:r>
          </a:p>
          <a:p>
            <a:pPr lvl="1">
              <a:lnSpc>
                <a:spcPct val="150000"/>
              </a:lnSpc>
              <a:spcAft>
                <a:spcPts val="0"/>
              </a:spcAft>
              <a:buFont typeface="Courier New" panose="02070309020205020404" pitchFamily="49" charset="0"/>
              <a:buChar char="o"/>
            </a:pPr>
            <a:r>
              <a:rPr lang="en-GB" altLang="it-IT" sz="1350" dirty="0"/>
              <a:t>Countries collaborate more in climate change mitigation technologies than in other technological domains (</a:t>
            </a:r>
            <a:r>
              <a:rPr lang="en-GB" altLang="it-IT" sz="1350" dirty="0" err="1"/>
              <a:t>Haščič</a:t>
            </a:r>
            <a:r>
              <a:rPr lang="en-GB" altLang="it-IT" sz="1350" dirty="0"/>
              <a:t> et al., 2012; </a:t>
            </a:r>
            <a:r>
              <a:rPr lang="en-GB" altLang="it-IT" sz="1350" dirty="0" err="1"/>
              <a:t>Kahrobaie</a:t>
            </a:r>
            <a:r>
              <a:rPr lang="en-GB" altLang="it-IT" sz="1350" dirty="0"/>
              <a:t> et al., 2012; Shapiro et al., 2014). </a:t>
            </a:r>
          </a:p>
          <a:p>
            <a:pPr>
              <a:lnSpc>
                <a:spcPct val="150000"/>
              </a:lnSpc>
              <a:spcAft>
                <a:spcPts val="0"/>
              </a:spcAft>
              <a:buFont typeface="Wingdings" panose="05000000000000000000" pitchFamily="2" charset="2"/>
              <a:buChar char="§"/>
            </a:pPr>
            <a:r>
              <a:rPr lang="en-GB" altLang="it-IT" sz="1350" dirty="0"/>
              <a:t>The issue is particularly relevant for </a:t>
            </a:r>
            <a:r>
              <a:rPr lang="en-GB" altLang="it-IT" sz="1350" b="1" dirty="0">
                <a:solidFill>
                  <a:srgbClr val="FF0000"/>
                </a:solidFill>
              </a:rPr>
              <a:t>energy-related technologies </a:t>
            </a:r>
            <a:r>
              <a:rPr lang="en-GB" altLang="it-IT" sz="1350" dirty="0">
                <a:latin typeface="Century Gothic" panose="020B0502020202020204" pitchFamily="34" charset="0"/>
              </a:rPr>
              <a:t>→ </a:t>
            </a:r>
            <a:r>
              <a:rPr lang="en-GB" altLang="it-IT" sz="1350" dirty="0"/>
              <a:t>developing countries will have to engage heavily in the process of emission reduction, but the majority of innovations is concentrated in the developed countries (</a:t>
            </a:r>
            <a:r>
              <a:rPr lang="en-GB" altLang="it-IT" sz="1350" dirty="0" err="1"/>
              <a:t>Bosetti</a:t>
            </a:r>
            <a:r>
              <a:rPr lang="en-GB" altLang="it-IT" sz="1350" dirty="0"/>
              <a:t> and </a:t>
            </a:r>
            <a:r>
              <a:rPr lang="en-GB" altLang="it-IT" sz="1350" dirty="0" err="1"/>
              <a:t>Verdolini</a:t>
            </a:r>
            <a:r>
              <a:rPr lang="en-GB" altLang="it-IT" sz="1350" dirty="0"/>
              <a:t>, 2017). </a:t>
            </a:r>
          </a:p>
          <a:p>
            <a:pPr>
              <a:lnSpc>
                <a:spcPct val="150000"/>
              </a:lnSpc>
              <a:spcAft>
                <a:spcPts val="0"/>
              </a:spcAft>
              <a:buFont typeface="Wingdings" panose="05000000000000000000" pitchFamily="2" charset="2"/>
              <a:buChar char="§"/>
            </a:pPr>
            <a:r>
              <a:rPr lang="en-US" altLang="it-IT" sz="1350" dirty="0"/>
              <a:t>The development of international collaborations constitutes an important step to </a:t>
            </a:r>
            <a:r>
              <a:rPr lang="en-US" altLang="it-IT" sz="1350" dirty="0">
                <a:solidFill>
                  <a:srgbClr val="FF0000"/>
                </a:solidFill>
              </a:rPr>
              <a:t>stimulate the exchange of knowledge and technology across different countries</a:t>
            </a:r>
            <a:r>
              <a:rPr lang="en-US" altLang="it-IT" sz="1350" dirty="0"/>
              <a:t>, allowing (in principle) latecomer countries to engage into a process of sustainable growth. </a:t>
            </a:r>
            <a:endParaRPr lang="en-GB" altLang="it-IT" sz="1350"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2072" y="2656805"/>
            <a:ext cx="6002386" cy="208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9367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2"/>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a:xfrm>
            <a:off x="176162" y="407614"/>
            <a:ext cx="7584138" cy="416076"/>
          </a:xfrm>
        </p:spPr>
        <p:txBody>
          <a:bodyPr/>
          <a:lstStyle/>
          <a:p>
            <a:r>
              <a:rPr lang="en-GB" altLang="it-IT" sz="2400" b="1" dirty="0"/>
              <a:t>OBJECTIVE OF THE PAPER</a:t>
            </a:r>
          </a:p>
        </p:txBody>
      </p:sp>
      <p:sp>
        <p:nvSpPr>
          <p:cNvPr id="8195" name="Segnaposto contenuto 2"/>
          <p:cNvSpPr>
            <a:spLocks noGrp="1"/>
          </p:cNvSpPr>
          <p:nvPr>
            <p:ph idx="1"/>
          </p:nvPr>
        </p:nvSpPr>
        <p:spPr>
          <a:xfrm>
            <a:off x="121571" y="894717"/>
            <a:ext cx="8337218" cy="4012691"/>
          </a:xfrm>
        </p:spPr>
        <p:txBody>
          <a:bodyPr>
            <a:noAutofit/>
          </a:bodyPr>
          <a:lstStyle/>
          <a:p>
            <a:pPr>
              <a:lnSpc>
                <a:spcPct val="150000"/>
              </a:lnSpc>
              <a:spcAft>
                <a:spcPts val="450"/>
              </a:spcAft>
              <a:buFont typeface="Wingdings" panose="05000000000000000000" pitchFamily="2" charset="2"/>
              <a:buChar char="§"/>
            </a:pPr>
            <a:r>
              <a:rPr lang="en-GB" altLang="it-IT" sz="1400" dirty="0"/>
              <a:t>To investigate the </a:t>
            </a:r>
            <a:r>
              <a:rPr lang="en-GB" altLang="it-IT" sz="1400" i="1" dirty="0"/>
              <a:t>intensity of international collaborations in the development of energy-related climate-change mitigation technologies</a:t>
            </a:r>
            <a:r>
              <a:rPr lang="en-GB" altLang="it-IT" sz="1400" dirty="0"/>
              <a:t> across OECD and BRIIC countries and examine </a:t>
            </a:r>
            <a:r>
              <a:rPr lang="en-GB" altLang="it-IT" sz="1400" b="1" dirty="0">
                <a:solidFill>
                  <a:srgbClr val="FF0000"/>
                </a:solidFill>
              </a:rPr>
              <a:t>the role of the distance in the stringency of regulation (demand-pull and tech-push) </a:t>
            </a:r>
            <a:r>
              <a:rPr lang="en-GB" altLang="it-IT" sz="1400" dirty="0"/>
              <a:t>in affecting the strength of bilateral collaborations in green energy-related </a:t>
            </a:r>
            <a:r>
              <a:rPr lang="en-GB" altLang="it-IT" sz="1400" dirty="0" smtClean="0"/>
              <a:t>technologies</a:t>
            </a:r>
          </a:p>
          <a:p>
            <a:pPr>
              <a:lnSpc>
                <a:spcPct val="150000"/>
              </a:lnSpc>
              <a:spcAft>
                <a:spcPts val="450"/>
              </a:spcAft>
              <a:buFont typeface="Wingdings" panose="05000000000000000000" pitchFamily="2" charset="2"/>
              <a:buChar char="§"/>
            </a:pPr>
            <a:r>
              <a:rPr lang="en-GB" altLang="it-IT" sz="1400" dirty="0"/>
              <a:t>Given the peculiar nature of green innovations, public R&amp;D allocation and regulations on energy practices </a:t>
            </a:r>
            <a:r>
              <a:rPr lang="en-GB" altLang="it-IT" sz="1400" dirty="0" smtClean="0"/>
              <a:t>affect </a:t>
            </a:r>
            <a:r>
              <a:rPr lang="en-GB" altLang="it-IT" sz="1400" dirty="0"/>
              <a:t>the development of international technological collaborations (Shapiro et al., </a:t>
            </a:r>
            <a:r>
              <a:rPr lang="en-GB" altLang="it-IT" sz="1400" dirty="0" smtClean="0"/>
              <a:t>2014)</a:t>
            </a:r>
          </a:p>
          <a:p>
            <a:pPr lvl="1">
              <a:lnSpc>
                <a:spcPct val="150000"/>
              </a:lnSpc>
              <a:spcAft>
                <a:spcPts val="450"/>
              </a:spcAft>
              <a:buFont typeface="Wingdings" panose="05000000000000000000" pitchFamily="2" charset="2"/>
              <a:buChar char="§"/>
            </a:pPr>
            <a:r>
              <a:rPr lang="en-GB" altLang="it-IT" sz="1300" dirty="0" smtClean="0"/>
              <a:t>However</a:t>
            </a:r>
            <a:r>
              <a:rPr lang="en-GB" altLang="it-IT" sz="1300" dirty="0"/>
              <a:t>, </a:t>
            </a:r>
            <a:r>
              <a:rPr lang="en-GB" altLang="it-IT" sz="1300" b="1" dirty="0"/>
              <a:t>environmental regulation is very heterogeneous across countries </a:t>
            </a:r>
            <a:r>
              <a:rPr lang="en-GB" altLang="it-IT" sz="1300" dirty="0"/>
              <a:t>in terms of content and in the extent to which the regulation puts an explicit or implicit price on pollution or other environmentally harmful </a:t>
            </a:r>
            <a:r>
              <a:rPr lang="en-GB" altLang="it-IT" sz="1300" dirty="0" smtClean="0"/>
              <a:t>behaviours</a:t>
            </a:r>
          </a:p>
          <a:p>
            <a:pPr lvl="1">
              <a:lnSpc>
                <a:spcPct val="150000"/>
              </a:lnSpc>
              <a:spcAft>
                <a:spcPts val="450"/>
              </a:spcAft>
              <a:buFont typeface="Wingdings" panose="05000000000000000000" pitchFamily="2" charset="2"/>
              <a:buChar char="§"/>
            </a:pPr>
            <a:r>
              <a:rPr lang="en-GB" altLang="it-IT" sz="1300" dirty="0" smtClean="0"/>
              <a:t>Assessing the </a:t>
            </a:r>
            <a:r>
              <a:rPr lang="en-GB" altLang="it-IT" sz="1300" dirty="0"/>
              <a:t>distance in the stringency of environmental regulation between pairs of countries allows understanding how technological collaborations develop and unfold in different institutional </a:t>
            </a:r>
            <a:r>
              <a:rPr lang="en-GB" altLang="it-IT" sz="1300" dirty="0" smtClean="0"/>
              <a:t>settings</a:t>
            </a:r>
            <a:endParaRPr lang="en-GB" altLang="it-IT" sz="1400" dirty="0"/>
          </a:p>
        </p:txBody>
      </p:sp>
    </p:spTree>
    <p:extLst>
      <p:ext uri="{BB962C8B-B14F-4D97-AF65-F5344CB8AC3E}">
        <p14:creationId xmlns:p14="http://schemas.microsoft.com/office/powerpoint/2010/main" val="96540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a:xfrm>
            <a:off x="129939" y="357020"/>
            <a:ext cx="9097617" cy="463802"/>
          </a:xfrm>
        </p:spPr>
        <p:txBody>
          <a:bodyPr>
            <a:normAutofit/>
          </a:bodyPr>
          <a:lstStyle/>
          <a:p>
            <a:r>
              <a:rPr lang="en-GB" altLang="it-IT" sz="2400" b="1" dirty="0"/>
              <a:t>REGULATION, GREEN INNOVATION AND COOPERATION (1)</a:t>
            </a:r>
          </a:p>
        </p:txBody>
      </p:sp>
      <p:sp>
        <p:nvSpPr>
          <p:cNvPr id="9219" name="Segnaposto contenuto 2"/>
          <p:cNvSpPr>
            <a:spLocks noGrp="1"/>
          </p:cNvSpPr>
          <p:nvPr>
            <p:ph idx="1"/>
          </p:nvPr>
        </p:nvSpPr>
        <p:spPr>
          <a:xfrm>
            <a:off x="262213" y="991025"/>
            <a:ext cx="7822244" cy="1437999"/>
          </a:xfrm>
        </p:spPr>
        <p:txBody>
          <a:bodyPr>
            <a:noAutofit/>
          </a:bodyPr>
          <a:lstStyle/>
          <a:p>
            <a:pPr>
              <a:lnSpc>
                <a:spcPct val="150000"/>
              </a:lnSpc>
              <a:spcAft>
                <a:spcPts val="0"/>
              </a:spcAft>
              <a:buFont typeface="Wingdings" panose="05000000000000000000" pitchFamily="2" charset="2"/>
              <a:buChar char="§"/>
            </a:pPr>
            <a:r>
              <a:rPr lang="en-US" altLang="it-IT" sz="1400" b="1" dirty="0"/>
              <a:t>'Porter Hypothesis</a:t>
            </a:r>
            <a:r>
              <a:rPr lang="en-US" altLang="it-IT" sz="1400" dirty="0"/>
              <a:t>': environmental regulation triggers innovation aiming at reducing the costs to comply with the regulation itself (AND competitiveness)</a:t>
            </a:r>
          </a:p>
          <a:p>
            <a:pPr>
              <a:lnSpc>
                <a:spcPct val="150000"/>
              </a:lnSpc>
              <a:spcAft>
                <a:spcPts val="0"/>
              </a:spcAft>
              <a:buFont typeface="Wingdings" panose="05000000000000000000" pitchFamily="2" charset="2"/>
              <a:buChar char="§"/>
            </a:pPr>
            <a:r>
              <a:rPr lang="en-GB" altLang="it-IT" sz="1400" dirty="0"/>
              <a:t>Selected existing evidence relevant for this work:</a:t>
            </a:r>
          </a:p>
          <a:p>
            <a:pPr lvl="1">
              <a:lnSpc>
                <a:spcPct val="150000"/>
              </a:lnSpc>
              <a:spcAft>
                <a:spcPts val="0"/>
              </a:spcAft>
              <a:buFont typeface="Courier New" panose="02070309020205020404" pitchFamily="49" charset="0"/>
              <a:buChar char="o"/>
            </a:pPr>
            <a:r>
              <a:rPr lang="en-GB" altLang="it-IT" sz="1400" dirty="0"/>
              <a:t>on </a:t>
            </a:r>
            <a:r>
              <a:rPr lang="en-US" altLang="it-IT" sz="1400" dirty="0"/>
              <a:t>the influence of local environmental policies on the development of environmental technologies abroad (Popp, 2006)</a:t>
            </a:r>
          </a:p>
          <a:p>
            <a:pPr lvl="1">
              <a:lnSpc>
                <a:spcPct val="150000"/>
              </a:lnSpc>
              <a:spcAft>
                <a:spcPts val="0"/>
              </a:spcAft>
              <a:buFont typeface="Courier New" panose="02070309020205020404" pitchFamily="49" charset="0"/>
              <a:buChar char="o"/>
            </a:pPr>
            <a:r>
              <a:rPr lang="en-US" altLang="it-IT" sz="1400" dirty="0"/>
              <a:t>on the effect of host-country environmental policy stringency on the offshoring of environmental patents: Marin and </a:t>
            </a:r>
            <a:r>
              <a:rPr lang="en-US" altLang="it-IT" sz="1400" dirty="0" err="1"/>
              <a:t>Zanfei</a:t>
            </a:r>
            <a:r>
              <a:rPr lang="en-US" altLang="it-IT" sz="1400" dirty="0"/>
              <a:t> (2018) focus on MNEs</a:t>
            </a:r>
            <a:endParaRPr lang="en-GB" altLang="it-IT" sz="1400" dirty="0"/>
          </a:p>
          <a:p>
            <a:pPr lvl="1">
              <a:lnSpc>
                <a:spcPct val="150000"/>
              </a:lnSpc>
              <a:spcAft>
                <a:spcPts val="0"/>
              </a:spcAft>
              <a:buFont typeface="Courier New" panose="02070309020205020404" pitchFamily="49" charset="0"/>
              <a:buChar char="o"/>
            </a:pPr>
            <a:r>
              <a:rPr lang="en-GB" altLang="it-IT" sz="1400" dirty="0"/>
              <a:t>on the co-patenting activity in green technologies (Shapiro, 2014; </a:t>
            </a:r>
            <a:r>
              <a:rPr lang="en-GB" altLang="it-IT" sz="1400" dirty="0" err="1"/>
              <a:t>Haščič</a:t>
            </a:r>
            <a:r>
              <a:rPr lang="en-GB" altLang="it-IT" sz="1400" dirty="0"/>
              <a:t> et al., 2012; </a:t>
            </a:r>
            <a:r>
              <a:rPr lang="en-GB" altLang="it-IT" sz="1400" dirty="0" err="1"/>
              <a:t>Haščič</a:t>
            </a:r>
            <a:r>
              <a:rPr lang="en-GB" altLang="it-IT" sz="1400" dirty="0"/>
              <a:t> and </a:t>
            </a:r>
            <a:r>
              <a:rPr lang="en-GB" altLang="it-IT" sz="1400" dirty="0" err="1"/>
              <a:t>Migotto</a:t>
            </a:r>
            <a:r>
              <a:rPr lang="en-GB" altLang="it-IT" sz="1400" dirty="0"/>
              <a:t>, 2015; </a:t>
            </a:r>
            <a:r>
              <a:rPr lang="en-GB" altLang="it-IT" sz="1400" dirty="0" err="1"/>
              <a:t>Walz</a:t>
            </a:r>
            <a:r>
              <a:rPr lang="en-GB" altLang="it-IT" sz="1400" dirty="0"/>
              <a:t> et al., 2017) - limited emphasis on the role of policy stringency</a:t>
            </a:r>
          </a:p>
          <a:p>
            <a:pPr>
              <a:lnSpc>
                <a:spcPct val="150000"/>
              </a:lnSpc>
              <a:spcAft>
                <a:spcPts val="0"/>
              </a:spcAft>
              <a:buFont typeface="Wingdings" panose="05000000000000000000" pitchFamily="2" charset="2"/>
              <a:buChar char="§"/>
            </a:pPr>
            <a:r>
              <a:rPr lang="en-US" altLang="it-IT" sz="1400" dirty="0"/>
              <a:t>Still, actual empirical insights on the effects of stringent policies have been limited and focused on specific policies in specific contexts (</a:t>
            </a:r>
            <a:r>
              <a:rPr lang="en-US" altLang="it-IT" sz="1400" dirty="0" err="1"/>
              <a:t>Kozluk</a:t>
            </a:r>
            <a:r>
              <a:rPr lang="en-US" altLang="it-IT" sz="1400" dirty="0"/>
              <a:t> and </a:t>
            </a:r>
            <a:r>
              <a:rPr lang="en-US" altLang="it-IT" sz="1400" dirty="0" err="1"/>
              <a:t>Zipperer</a:t>
            </a:r>
            <a:r>
              <a:rPr lang="en-US" altLang="it-IT" sz="1400" dirty="0"/>
              <a:t>, 2014). </a:t>
            </a:r>
            <a:endParaRPr lang="en-GB" altLang="it-IT" sz="1400" dirty="0"/>
          </a:p>
        </p:txBody>
      </p:sp>
    </p:spTree>
    <p:extLst>
      <p:ext uri="{BB962C8B-B14F-4D97-AF65-F5344CB8AC3E}">
        <p14:creationId xmlns:p14="http://schemas.microsoft.com/office/powerpoint/2010/main" val="25310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a:xfrm>
            <a:off x="153174" y="350406"/>
            <a:ext cx="9301122" cy="463802"/>
          </a:xfrm>
        </p:spPr>
        <p:txBody>
          <a:bodyPr>
            <a:normAutofit/>
          </a:bodyPr>
          <a:lstStyle/>
          <a:p>
            <a:r>
              <a:rPr lang="en-GB" altLang="it-IT" sz="2400" b="1" dirty="0"/>
              <a:t>REGULATION, GREEN INNOVATION AND COOPERATION (2)</a:t>
            </a:r>
          </a:p>
        </p:txBody>
      </p:sp>
      <p:sp>
        <p:nvSpPr>
          <p:cNvPr id="9219" name="Segnaposto contenuto 2"/>
          <p:cNvSpPr>
            <a:spLocks noGrp="1"/>
          </p:cNvSpPr>
          <p:nvPr>
            <p:ph idx="1"/>
          </p:nvPr>
        </p:nvSpPr>
        <p:spPr>
          <a:xfrm>
            <a:off x="169449" y="943671"/>
            <a:ext cx="8556097" cy="4127477"/>
          </a:xfrm>
        </p:spPr>
        <p:txBody>
          <a:bodyPr/>
          <a:lstStyle/>
          <a:p>
            <a:pPr>
              <a:lnSpc>
                <a:spcPct val="150000"/>
              </a:lnSpc>
              <a:buFont typeface="Wingdings" panose="05000000000000000000" pitchFamily="2" charset="2"/>
              <a:buChar char="§"/>
            </a:pPr>
            <a:r>
              <a:rPr lang="en-GB" sz="1350" i="1" dirty="0"/>
              <a:t>Existing literature on research collaborations</a:t>
            </a:r>
            <a:r>
              <a:rPr lang="en-GB" sz="1350" dirty="0"/>
              <a:t> – important role of different types of distance: geographical cultural, social, technological distance (</a:t>
            </a:r>
            <a:r>
              <a:rPr lang="en-GB" sz="1350" dirty="0" err="1"/>
              <a:t>Picci</a:t>
            </a:r>
            <a:r>
              <a:rPr lang="en-GB" sz="1350" dirty="0"/>
              <a:t>, 2010; </a:t>
            </a:r>
            <a:r>
              <a:rPr lang="en-GB" sz="1350" dirty="0" err="1"/>
              <a:t>Scherngell</a:t>
            </a:r>
            <a:r>
              <a:rPr lang="en-GB" sz="1350" dirty="0"/>
              <a:t> and Barber, 2011; </a:t>
            </a:r>
            <a:r>
              <a:rPr lang="en-GB" sz="1350" dirty="0" err="1"/>
              <a:t>Cecere</a:t>
            </a:r>
            <a:r>
              <a:rPr lang="en-GB" sz="1350" dirty="0"/>
              <a:t> and Corrocher, 2013; </a:t>
            </a:r>
            <a:r>
              <a:rPr lang="en-GB" sz="1350" dirty="0" err="1"/>
              <a:t>Montobbio</a:t>
            </a:r>
            <a:r>
              <a:rPr lang="en-GB" sz="1350" dirty="0"/>
              <a:t> and </a:t>
            </a:r>
            <a:r>
              <a:rPr lang="en-GB" sz="1350" dirty="0" err="1"/>
              <a:t>Sterzi</a:t>
            </a:r>
            <a:r>
              <a:rPr lang="en-GB" sz="1350" dirty="0"/>
              <a:t>, 2013)</a:t>
            </a:r>
          </a:p>
          <a:p>
            <a:pPr>
              <a:lnSpc>
                <a:spcPct val="150000"/>
              </a:lnSpc>
              <a:buFont typeface="Wingdings" panose="05000000000000000000" pitchFamily="2" charset="2"/>
              <a:buChar char="§"/>
            </a:pPr>
            <a:r>
              <a:rPr lang="en-GB" sz="1350" dirty="0"/>
              <a:t>What about </a:t>
            </a:r>
            <a:r>
              <a:rPr lang="en-GB" sz="1350" b="1" i="1" dirty="0">
                <a:solidFill>
                  <a:srgbClr val="FF0000"/>
                </a:solidFill>
              </a:rPr>
              <a:t>distance in environmental regulation</a:t>
            </a:r>
            <a:r>
              <a:rPr lang="en-GB" sz="1350" b="1" dirty="0">
                <a:solidFill>
                  <a:srgbClr val="FF0000"/>
                </a:solidFill>
              </a:rPr>
              <a:t>? (particularly relevant in the case of technological collaborations in green technologies)</a:t>
            </a:r>
          </a:p>
          <a:p>
            <a:pPr lvl="1">
              <a:lnSpc>
                <a:spcPct val="150000"/>
              </a:lnSpc>
            </a:pPr>
            <a:r>
              <a:rPr lang="en-GB" dirty="0"/>
              <a:t>It impacts trade flows (e.g. </a:t>
            </a:r>
            <a:r>
              <a:rPr lang="en-GB" dirty="0" err="1"/>
              <a:t>Ederington</a:t>
            </a:r>
            <a:r>
              <a:rPr lang="en-GB" dirty="0"/>
              <a:t> and </a:t>
            </a:r>
            <a:r>
              <a:rPr lang="en-GB" dirty="0" err="1"/>
              <a:t>Minier</a:t>
            </a:r>
            <a:r>
              <a:rPr lang="en-GB" dirty="0"/>
              <a:t>, 2003; Levinson and Taylor, 2008; Levinson, 2010) and FDI (Xing and </a:t>
            </a:r>
            <a:r>
              <a:rPr lang="en-GB" dirty="0" err="1"/>
              <a:t>Kolstad</a:t>
            </a:r>
            <a:r>
              <a:rPr lang="en-GB" dirty="0"/>
              <a:t>, 2002; Wagner and Timmins, 2009), but evidence is empirically unresolved.</a:t>
            </a:r>
          </a:p>
          <a:p>
            <a:pPr lvl="1">
              <a:lnSpc>
                <a:spcPct val="150000"/>
              </a:lnSpc>
            </a:pPr>
            <a:r>
              <a:rPr lang="en-GB" dirty="0"/>
              <a:t>The evidence on its impact on green R&amp;D or technology transfer is also </a:t>
            </a:r>
            <a:r>
              <a:rPr lang="en-GB" dirty="0" err="1"/>
              <a:t>unconclusive</a:t>
            </a:r>
            <a:r>
              <a:rPr lang="en-GB" dirty="0"/>
              <a:t> (</a:t>
            </a:r>
            <a:r>
              <a:rPr lang="en-GB" dirty="0" err="1"/>
              <a:t>Dechezleprêtre</a:t>
            </a:r>
            <a:r>
              <a:rPr lang="en-GB" dirty="0"/>
              <a:t> et al., 2015; </a:t>
            </a:r>
            <a:r>
              <a:rPr lang="en-GB" dirty="0" err="1"/>
              <a:t>Noailly</a:t>
            </a:r>
            <a:r>
              <a:rPr lang="en-GB" dirty="0"/>
              <a:t> and </a:t>
            </a:r>
            <a:r>
              <a:rPr lang="en-GB" dirty="0" err="1"/>
              <a:t>Ryfisch</a:t>
            </a:r>
            <a:r>
              <a:rPr lang="en-GB" dirty="0"/>
              <a:t>, 2015; </a:t>
            </a:r>
            <a:r>
              <a:rPr lang="en-GB" dirty="0" err="1"/>
              <a:t>Bosetti</a:t>
            </a:r>
            <a:r>
              <a:rPr lang="en-GB" dirty="0"/>
              <a:t> and </a:t>
            </a:r>
            <a:r>
              <a:rPr lang="en-GB" dirty="0" err="1"/>
              <a:t>Verdolini</a:t>
            </a:r>
            <a:r>
              <a:rPr lang="en-GB" dirty="0"/>
              <a:t>, 2017; Marin and </a:t>
            </a:r>
            <a:r>
              <a:rPr lang="en-GB" dirty="0" err="1"/>
              <a:t>Zanfei</a:t>
            </a:r>
            <a:r>
              <a:rPr lang="en-GB" dirty="0"/>
              <a:t>, 2018). </a:t>
            </a:r>
          </a:p>
          <a:p>
            <a:pPr lvl="2">
              <a:lnSpc>
                <a:spcPct val="150000"/>
              </a:lnSpc>
            </a:pPr>
            <a:r>
              <a:rPr lang="en-GB" dirty="0" err="1"/>
              <a:t>Dechezleprêtre</a:t>
            </a:r>
            <a:r>
              <a:rPr lang="en-GB" dirty="0"/>
              <a:t> et al. (2015): the more diverse the countries, the lower the cross-border diffusion of green technologies. </a:t>
            </a:r>
          </a:p>
          <a:p>
            <a:pPr lvl="2">
              <a:lnSpc>
                <a:spcPct val="150000"/>
              </a:lnSpc>
            </a:pPr>
            <a:r>
              <a:rPr lang="en-GB" dirty="0" err="1"/>
              <a:t>Bosetti</a:t>
            </a:r>
            <a:r>
              <a:rPr lang="en-GB" dirty="0"/>
              <a:t> and </a:t>
            </a:r>
            <a:r>
              <a:rPr lang="en-GB" dirty="0" err="1"/>
              <a:t>Verdolini</a:t>
            </a:r>
            <a:r>
              <a:rPr lang="en-GB" dirty="0"/>
              <a:t> (2017): </a:t>
            </a:r>
            <a:r>
              <a:rPr lang="en-US" dirty="0"/>
              <a:t>regulatory distance does not matter in the energy sector, and when it does, it has a positive impact on knowledge transfer</a:t>
            </a:r>
            <a:endParaRPr lang="it-IT" dirty="0"/>
          </a:p>
        </p:txBody>
      </p:sp>
    </p:spTree>
    <p:extLst>
      <p:ext uri="{BB962C8B-B14F-4D97-AF65-F5344CB8AC3E}">
        <p14:creationId xmlns:p14="http://schemas.microsoft.com/office/powerpoint/2010/main" val="27885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a:xfrm>
            <a:off x="327669" y="395549"/>
            <a:ext cx="7584138" cy="416076"/>
          </a:xfrm>
        </p:spPr>
        <p:txBody>
          <a:bodyPr/>
          <a:lstStyle/>
          <a:p>
            <a:r>
              <a:rPr lang="en-GB" altLang="it-IT" sz="2400" b="1" dirty="0"/>
              <a:t>DATA </a:t>
            </a:r>
          </a:p>
        </p:txBody>
      </p:sp>
      <p:sp>
        <p:nvSpPr>
          <p:cNvPr id="11267" name="Segnaposto contenuto 2"/>
          <p:cNvSpPr>
            <a:spLocks noGrp="1"/>
          </p:cNvSpPr>
          <p:nvPr>
            <p:ph idx="1"/>
          </p:nvPr>
        </p:nvSpPr>
        <p:spPr>
          <a:xfrm>
            <a:off x="157072" y="811625"/>
            <a:ext cx="8925513" cy="3996475"/>
          </a:xfrm>
        </p:spPr>
        <p:txBody>
          <a:bodyPr>
            <a:noAutofit/>
          </a:bodyPr>
          <a:lstStyle/>
          <a:p>
            <a:pPr>
              <a:lnSpc>
                <a:spcPct val="120000"/>
              </a:lnSpc>
              <a:spcBef>
                <a:spcPts val="450"/>
              </a:spcBef>
              <a:spcAft>
                <a:spcPts val="450"/>
              </a:spcAft>
              <a:buFont typeface="Wingdings" panose="05000000000000000000" pitchFamily="2" charset="2"/>
              <a:buChar char="§"/>
            </a:pPr>
            <a:r>
              <a:rPr lang="it-IT" altLang="it-IT" sz="1600" dirty="0" smtClean="0"/>
              <a:t>Combination of </a:t>
            </a:r>
            <a:r>
              <a:rPr lang="it-IT" altLang="it-IT" sz="1600" dirty="0" err="1"/>
              <a:t>different</a:t>
            </a:r>
            <a:r>
              <a:rPr lang="it-IT" altLang="it-IT" sz="1600" dirty="0"/>
              <a:t> data </a:t>
            </a:r>
            <a:r>
              <a:rPr lang="it-IT" altLang="it-IT" sz="1600" dirty="0" err="1"/>
              <a:t>sources</a:t>
            </a:r>
            <a:r>
              <a:rPr lang="it-IT" altLang="it-IT" sz="1600" dirty="0"/>
              <a:t>:</a:t>
            </a:r>
          </a:p>
          <a:p>
            <a:pPr lvl="1">
              <a:lnSpc>
                <a:spcPct val="120000"/>
              </a:lnSpc>
              <a:spcBef>
                <a:spcPts val="450"/>
              </a:spcBef>
              <a:spcAft>
                <a:spcPts val="450"/>
              </a:spcAft>
              <a:buFont typeface="Courier New" panose="02070309020205020404" pitchFamily="49" charset="0"/>
              <a:buChar char="o"/>
            </a:pPr>
            <a:r>
              <a:rPr lang="it-IT" altLang="it-IT" sz="1400" dirty="0"/>
              <a:t>data on </a:t>
            </a:r>
            <a:r>
              <a:rPr lang="it-IT" altLang="it-IT" sz="1400" dirty="0" err="1"/>
              <a:t>patents</a:t>
            </a:r>
            <a:r>
              <a:rPr lang="it-IT" altLang="it-IT" sz="1400" dirty="0"/>
              <a:t> and </a:t>
            </a:r>
            <a:r>
              <a:rPr lang="it-IT" altLang="it-IT" sz="1400" dirty="0" err="1"/>
              <a:t>international</a:t>
            </a:r>
            <a:r>
              <a:rPr lang="it-IT" altLang="it-IT" sz="1400" dirty="0"/>
              <a:t> </a:t>
            </a:r>
            <a:r>
              <a:rPr lang="it-IT" altLang="it-IT" sz="1400" dirty="0" err="1"/>
              <a:t>patent</a:t>
            </a:r>
            <a:r>
              <a:rPr lang="it-IT" altLang="it-IT" sz="1400" dirty="0"/>
              <a:t> </a:t>
            </a:r>
            <a:r>
              <a:rPr lang="it-IT" altLang="it-IT" sz="1400" dirty="0" err="1"/>
              <a:t>collaboration</a:t>
            </a:r>
            <a:r>
              <a:rPr lang="it-IT" altLang="it-IT" sz="1400" dirty="0"/>
              <a:t> in CCM </a:t>
            </a:r>
            <a:r>
              <a:rPr lang="it-IT" altLang="it-IT" sz="1400" dirty="0" err="1"/>
              <a:t>technologies</a:t>
            </a:r>
            <a:r>
              <a:rPr lang="it-IT" altLang="it-IT" sz="1400" dirty="0"/>
              <a:t>, </a:t>
            </a:r>
            <a:r>
              <a:rPr lang="it-IT" altLang="it-IT" sz="1400" dirty="0" err="1"/>
              <a:t>particularly</a:t>
            </a:r>
            <a:r>
              <a:rPr lang="it-IT" altLang="it-IT" sz="1400" dirty="0"/>
              <a:t> in the green </a:t>
            </a:r>
            <a:r>
              <a:rPr lang="it-IT" altLang="it-IT" sz="1400" dirty="0" err="1"/>
              <a:t>energy</a:t>
            </a:r>
            <a:r>
              <a:rPr lang="it-IT" altLang="it-IT" sz="1400" dirty="0"/>
              <a:t> </a:t>
            </a:r>
            <a:r>
              <a:rPr lang="it-IT" altLang="it-IT" sz="1400" dirty="0" smtClean="0"/>
              <a:t>(ENE) </a:t>
            </a:r>
            <a:r>
              <a:rPr lang="it-IT" altLang="it-IT" sz="1400" dirty="0" err="1" smtClean="0"/>
              <a:t>technological</a:t>
            </a:r>
            <a:r>
              <a:rPr lang="it-IT" altLang="it-IT" sz="1400" dirty="0" smtClean="0"/>
              <a:t> </a:t>
            </a:r>
            <a:r>
              <a:rPr lang="it-IT" altLang="it-IT" sz="1400" dirty="0"/>
              <a:t>domain from the </a:t>
            </a:r>
            <a:r>
              <a:rPr lang="it-IT" altLang="it-IT" sz="1400" dirty="0" err="1"/>
              <a:t>European</a:t>
            </a:r>
            <a:r>
              <a:rPr lang="it-IT" altLang="it-IT" sz="1400" dirty="0"/>
              <a:t> </a:t>
            </a:r>
            <a:r>
              <a:rPr lang="it-IT" altLang="it-IT" sz="1400" dirty="0" err="1"/>
              <a:t>Patent</a:t>
            </a:r>
            <a:r>
              <a:rPr lang="it-IT" altLang="it-IT" sz="1400" dirty="0"/>
              <a:t> Office </a:t>
            </a:r>
            <a:r>
              <a:rPr lang="it-IT" altLang="it-IT" sz="1400" dirty="0" smtClean="0"/>
              <a:t>(OECD</a:t>
            </a:r>
            <a:r>
              <a:rPr lang="it-IT" altLang="it-IT" sz="1400" dirty="0"/>
              <a:t>); </a:t>
            </a:r>
          </a:p>
          <a:p>
            <a:pPr lvl="1">
              <a:lnSpc>
                <a:spcPct val="120000"/>
              </a:lnSpc>
              <a:spcBef>
                <a:spcPts val="450"/>
              </a:spcBef>
              <a:spcAft>
                <a:spcPts val="450"/>
              </a:spcAft>
              <a:buFont typeface="Courier New" panose="02070309020205020404" pitchFamily="49" charset="0"/>
              <a:buChar char="o"/>
            </a:pPr>
            <a:r>
              <a:rPr lang="it-IT" altLang="it-IT" sz="1400" dirty="0"/>
              <a:t>data on the </a:t>
            </a:r>
            <a:r>
              <a:rPr lang="it-IT" altLang="it-IT" sz="1400" dirty="0" err="1"/>
              <a:t>stringency</a:t>
            </a:r>
            <a:r>
              <a:rPr lang="it-IT" altLang="it-IT" sz="1400" dirty="0"/>
              <a:t> of </a:t>
            </a:r>
            <a:r>
              <a:rPr lang="it-IT" altLang="it-IT" sz="1400" dirty="0" err="1"/>
              <a:t>environmental</a:t>
            </a:r>
            <a:r>
              <a:rPr lang="it-IT" altLang="it-IT" sz="1400" dirty="0"/>
              <a:t> </a:t>
            </a:r>
            <a:r>
              <a:rPr lang="it-IT" altLang="it-IT" sz="1400" dirty="0" err="1"/>
              <a:t>regulation</a:t>
            </a:r>
            <a:r>
              <a:rPr lang="it-IT" altLang="it-IT" sz="1400" dirty="0"/>
              <a:t> (EPS </a:t>
            </a:r>
            <a:r>
              <a:rPr lang="it-IT" altLang="it-IT" sz="1400" dirty="0" err="1" smtClean="0"/>
              <a:t>indicator</a:t>
            </a:r>
            <a:r>
              <a:rPr lang="it-IT" altLang="it-IT" sz="1400" dirty="0" smtClean="0"/>
              <a:t> </a:t>
            </a:r>
            <a:r>
              <a:rPr lang="it-IT" altLang="it-IT" sz="1400" dirty="0"/>
              <a:t>by the OECD); </a:t>
            </a:r>
          </a:p>
          <a:p>
            <a:pPr lvl="1">
              <a:lnSpc>
                <a:spcPct val="120000"/>
              </a:lnSpc>
              <a:spcBef>
                <a:spcPts val="450"/>
              </a:spcBef>
              <a:spcAft>
                <a:spcPts val="450"/>
              </a:spcAft>
              <a:buFont typeface="Courier New" panose="02070309020205020404" pitchFamily="49" charset="0"/>
              <a:buChar char="o"/>
            </a:pPr>
            <a:r>
              <a:rPr lang="it-IT" altLang="it-IT" sz="1400" dirty="0"/>
              <a:t>data on </a:t>
            </a:r>
            <a:r>
              <a:rPr lang="it-IT" altLang="it-IT" sz="1400" dirty="0" err="1"/>
              <a:t>preferential</a:t>
            </a:r>
            <a:r>
              <a:rPr lang="it-IT" altLang="it-IT" sz="1400" dirty="0"/>
              <a:t> </a:t>
            </a:r>
            <a:r>
              <a:rPr lang="it-IT" altLang="it-IT" sz="1400" dirty="0" err="1"/>
              <a:t>trade</a:t>
            </a:r>
            <a:r>
              <a:rPr lang="it-IT" altLang="it-IT" sz="1400" dirty="0"/>
              <a:t> </a:t>
            </a:r>
            <a:r>
              <a:rPr lang="it-IT" altLang="it-IT" sz="1400" dirty="0" err="1"/>
              <a:t>agreements</a:t>
            </a:r>
            <a:r>
              <a:rPr lang="it-IT" altLang="it-IT" sz="1400" dirty="0"/>
              <a:t> (PTA) in </a:t>
            </a:r>
            <a:r>
              <a:rPr lang="it-IT" altLang="it-IT" sz="1400" dirty="0" err="1"/>
              <a:t>two</a:t>
            </a:r>
            <a:r>
              <a:rPr lang="it-IT" altLang="it-IT" sz="1400" dirty="0"/>
              <a:t> </a:t>
            </a:r>
            <a:r>
              <a:rPr lang="it-IT" altLang="it-IT" sz="1400" dirty="0" err="1"/>
              <a:t>areas</a:t>
            </a:r>
            <a:r>
              <a:rPr lang="it-IT" altLang="it-IT" sz="1400" dirty="0"/>
              <a:t>: </a:t>
            </a:r>
            <a:r>
              <a:rPr lang="it-IT" altLang="it-IT" sz="1400" dirty="0" err="1"/>
              <a:t>energy</a:t>
            </a:r>
            <a:r>
              <a:rPr lang="it-IT" altLang="it-IT" sz="1400" dirty="0"/>
              <a:t>/</a:t>
            </a:r>
            <a:r>
              <a:rPr lang="it-IT" altLang="it-IT" sz="1400" dirty="0" err="1"/>
              <a:t>environmental</a:t>
            </a:r>
            <a:r>
              <a:rPr lang="it-IT" altLang="it-IT" sz="1400" dirty="0"/>
              <a:t> </a:t>
            </a:r>
            <a:r>
              <a:rPr lang="it-IT" altLang="it-IT" sz="1400" dirty="0" err="1"/>
              <a:t>laws</a:t>
            </a:r>
            <a:r>
              <a:rPr lang="it-IT" altLang="it-IT" sz="1400" dirty="0"/>
              <a:t> and IPR/</a:t>
            </a:r>
            <a:r>
              <a:rPr lang="it-IT" altLang="it-IT" sz="1400" dirty="0" err="1"/>
              <a:t>innovation</a:t>
            </a:r>
            <a:r>
              <a:rPr lang="it-IT" altLang="it-IT" sz="1400" dirty="0"/>
              <a:t> policy/R&amp;D from the World </a:t>
            </a:r>
            <a:r>
              <a:rPr lang="it-IT" altLang="it-IT" sz="1400" dirty="0" err="1"/>
              <a:t>Bank</a:t>
            </a:r>
            <a:r>
              <a:rPr lang="it-IT" altLang="it-IT" sz="1400" dirty="0"/>
              <a:t>  </a:t>
            </a:r>
            <a:endParaRPr lang="it-IT" altLang="it-IT" sz="1400" dirty="0" smtClean="0"/>
          </a:p>
          <a:p>
            <a:pPr lvl="1">
              <a:lnSpc>
                <a:spcPct val="120000"/>
              </a:lnSpc>
              <a:spcBef>
                <a:spcPts val="450"/>
              </a:spcBef>
              <a:spcAft>
                <a:spcPts val="450"/>
              </a:spcAft>
              <a:buFont typeface="Courier New" panose="02070309020205020404" pitchFamily="49" charset="0"/>
              <a:buChar char="o"/>
            </a:pPr>
            <a:r>
              <a:rPr lang="it-IT" altLang="it-IT" sz="1400" dirty="0" smtClean="0"/>
              <a:t>data on FDI from UNCTAD</a:t>
            </a:r>
            <a:endParaRPr lang="it-IT" altLang="it-IT" sz="1400" dirty="0"/>
          </a:p>
          <a:p>
            <a:pPr lvl="1">
              <a:lnSpc>
                <a:spcPct val="120000"/>
              </a:lnSpc>
              <a:spcBef>
                <a:spcPts val="450"/>
              </a:spcBef>
              <a:spcAft>
                <a:spcPts val="450"/>
              </a:spcAft>
              <a:buFont typeface="Courier New" panose="02070309020205020404" pitchFamily="49" charset="0"/>
              <a:buChar char="o"/>
            </a:pPr>
            <a:r>
              <a:rPr lang="it-IT" altLang="it-IT" sz="1400" dirty="0"/>
              <a:t>data on </a:t>
            </a:r>
            <a:r>
              <a:rPr lang="it-IT" altLang="it-IT" sz="1400" dirty="0" err="1"/>
              <a:t>geographical</a:t>
            </a:r>
            <a:r>
              <a:rPr lang="it-IT" altLang="it-IT" sz="1400" dirty="0"/>
              <a:t> and cultural </a:t>
            </a:r>
            <a:r>
              <a:rPr lang="it-IT" altLang="it-IT" sz="1400" dirty="0" err="1"/>
              <a:t>differences</a:t>
            </a:r>
            <a:r>
              <a:rPr lang="it-IT" altLang="it-IT" sz="1400" dirty="0"/>
              <a:t> </a:t>
            </a:r>
            <a:r>
              <a:rPr lang="it-IT" altLang="it-IT" sz="1400" dirty="0" err="1"/>
              <a:t>across</a:t>
            </a:r>
            <a:r>
              <a:rPr lang="it-IT" altLang="it-IT" sz="1400" dirty="0"/>
              <a:t> </a:t>
            </a:r>
            <a:r>
              <a:rPr lang="it-IT" altLang="it-IT" sz="1400" dirty="0" err="1"/>
              <a:t>countries</a:t>
            </a:r>
            <a:r>
              <a:rPr lang="it-IT" altLang="it-IT" sz="1400" dirty="0"/>
              <a:t> from CEPII</a:t>
            </a:r>
          </a:p>
          <a:p>
            <a:pPr lvl="1">
              <a:lnSpc>
                <a:spcPct val="120000"/>
              </a:lnSpc>
              <a:spcBef>
                <a:spcPts val="450"/>
              </a:spcBef>
              <a:spcAft>
                <a:spcPts val="450"/>
              </a:spcAft>
              <a:buFont typeface="Courier New" panose="02070309020205020404" pitchFamily="49" charset="0"/>
              <a:buChar char="o"/>
            </a:pPr>
            <a:r>
              <a:rPr lang="it-IT" altLang="it-IT" sz="1400" dirty="0"/>
              <a:t>data on the </a:t>
            </a:r>
            <a:r>
              <a:rPr lang="it-IT" altLang="it-IT" sz="1400" dirty="0" err="1"/>
              <a:t>socio-economic</a:t>
            </a:r>
            <a:r>
              <a:rPr lang="it-IT" altLang="it-IT" sz="1400" dirty="0"/>
              <a:t> </a:t>
            </a:r>
            <a:r>
              <a:rPr lang="it-IT" altLang="it-IT" sz="1400" dirty="0" err="1"/>
              <a:t>context</a:t>
            </a:r>
            <a:r>
              <a:rPr lang="it-IT" altLang="it-IT" sz="1400" dirty="0"/>
              <a:t> </a:t>
            </a:r>
            <a:r>
              <a:rPr lang="it-IT" altLang="it-IT" sz="1400" dirty="0" smtClean="0"/>
              <a:t>(World </a:t>
            </a:r>
            <a:r>
              <a:rPr lang="it-IT" altLang="it-IT" sz="1400" dirty="0" err="1" smtClean="0"/>
              <a:t>Bank</a:t>
            </a:r>
            <a:r>
              <a:rPr lang="it-IT" altLang="it-IT" sz="1400" dirty="0" smtClean="0"/>
              <a:t> and IEA)</a:t>
            </a:r>
            <a:endParaRPr lang="en-US" altLang="it-IT" sz="1400" dirty="0"/>
          </a:p>
          <a:p>
            <a:pPr>
              <a:lnSpc>
                <a:spcPct val="120000"/>
              </a:lnSpc>
              <a:spcBef>
                <a:spcPts val="450"/>
              </a:spcBef>
              <a:spcAft>
                <a:spcPts val="450"/>
              </a:spcAft>
              <a:buFont typeface="Wingdings" panose="05000000000000000000" pitchFamily="2" charset="2"/>
              <a:buChar char="§"/>
            </a:pPr>
            <a:r>
              <a:rPr lang="en-US" altLang="it-IT" sz="1600" dirty="0"/>
              <a:t>Countries: EU, BRIICS (</a:t>
            </a:r>
            <a:r>
              <a:rPr lang="it-IT" altLang="it-IT" sz="1600" dirty="0" err="1"/>
              <a:t>Brasil</a:t>
            </a:r>
            <a:r>
              <a:rPr lang="it-IT" altLang="it-IT" sz="1600" dirty="0"/>
              <a:t>, Russia, India, Indonesia, China, South Africa), US, </a:t>
            </a:r>
            <a:r>
              <a:rPr lang="it-IT" altLang="it-IT" sz="1600" dirty="0" err="1"/>
              <a:t>Other</a:t>
            </a:r>
            <a:r>
              <a:rPr lang="it-IT" altLang="it-IT" sz="1600" dirty="0"/>
              <a:t> OECD </a:t>
            </a:r>
            <a:r>
              <a:rPr lang="it-IT" altLang="it-IT" sz="1600" dirty="0" err="1"/>
              <a:t>countries</a:t>
            </a:r>
            <a:r>
              <a:rPr lang="it-IT" altLang="it-IT" sz="1600" dirty="0"/>
              <a:t> (</a:t>
            </a:r>
            <a:r>
              <a:rPr lang="it-IT" altLang="it-IT" sz="1600" dirty="0" err="1"/>
              <a:t>including</a:t>
            </a:r>
            <a:r>
              <a:rPr lang="it-IT" altLang="it-IT" sz="1600" dirty="0"/>
              <a:t> Japan and South Korea) </a:t>
            </a:r>
            <a:endParaRPr lang="en-US" altLang="it-IT" sz="1600" dirty="0"/>
          </a:p>
          <a:p>
            <a:pPr>
              <a:lnSpc>
                <a:spcPct val="120000"/>
              </a:lnSpc>
              <a:spcBef>
                <a:spcPts val="450"/>
              </a:spcBef>
              <a:spcAft>
                <a:spcPts val="450"/>
              </a:spcAft>
              <a:buFont typeface="Wingdings" panose="05000000000000000000" pitchFamily="2" charset="2"/>
              <a:buChar char="§"/>
            </a:pPr>
            <a:r>
              <a:rPr lang="en-US" altLang="it-IT" sz="1600" dirty="0"/>
              <a:t>Time span: 1995-2014</a:t>
            </a:r>
          </a:p>
        </p:txBody>
      </p:sp>
    </p:spTree>
    <p:extLst>
      <p:ext uri="{BB962C8B-B14F-4D97-AF65-F5344CB8AC3E}">
        <p14:creationId xmlns:p14="http://schemas.microsoft.com/office/powerpoint/2010/main" val="57097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a:xfrm>
            <a:off x="246824" y="374835"/>
            <a:ext cx="8520161" cy="539566"/>
          </a:xfrm>
        </p:spPr>
        <p:txBody>
          <a:bodyPr>
            <a:noAutofit/>
          </a:bodyPr>
          <a:lstStyle/>
          <a:p>
            <a:r>
              <a:rPr lang="en-GB" altLang="it-IT" sz="2400" b="1" dirty="0"/>
              <a:t>THE ENVIRONMENTAL POLICY STRINGENCY</a:t>
            </a:r>
          </a:p>
        </p:txBody>
      </p:sp>
      <p:sp>
        <p:nvSpPr>
          <p:cNvPr id="2" name="Segnaposto contenuto 1"/>
          <p:cNvSpPr>
            <a:spLocks noGrp="1"/>
          </p:cNvSpPr>
          <p:nvPr>
            <p:ph idx="1"/>
          </p:nvPr>
        </p:nvSpPr>
        <p:spPr>
          <a:xfrm>
            <a:off x="351183" y="993913"/>
            <a:ext cx="7573617" cy="1551157"/>
          </a:xfrm>
        </p:spPr>
        <p:txBody>
          <a:bodyPr anchor="t" anchorCtr="0">
            <a:noAutofit/>
          </a:bodyPr>
          <a:lstStyle/>
          <a:p>
            <a:pPr>
              <a:lnSpc>
                <a:spcPts val="2400"/>
              </a:lnSpc>
              <a:spcAft>
                <a:spcPts val="0"/>
              </a:spcAft>
              <a:buFont typeface="Wingdings" panose="05000000000000000000" pitchFamily="2" charset="2"/>
              <a:buChar char="§"/>
              <a:defRPr/>
            </a:pPr>
            <a:r>
              <a:rPr lang="en-US" sz="1400" dirty="0"/>
              <a:t>Country-specific and internationally-comparable measure of the </a:t>
            </a:r>
            <a:r>
              <a:rPr lang="en-US" sz="1400" i="1" dirty="0"/>
              <a:t>stringency</a:t>
            </a:r>
            <a:r>
              <a:rPr lang="en-US" sz="1400" dirty="0"/>
              <a:t> of environmental policy ranging from 0 (not stringent) to 6 (very stringent)</a:t>
            </a:r>
          </a:p>
          <a:p>
            <a:pPr>
              <a:lnSpc>
                <a:spcPts val="2400"/>
              </a:lnSpc>
              <a:spcAft>
                <a:spcPts val="0"/>
              </a:spcAft>
              <a:buFont typeface="Wingdings" panose="05000000000000000000" pitchFamily="2" charset="2"/>
              <a:buChar char="§"/>
              <a:defRPr/>
            </a:pPr>
            <a:r>
              <a:rPr lang="en-US" sz="1400" dirty="0">
                <a:solidFill>
                  <a:srgbClr val="FF0000"/>
                </a:solidFill>
              </a:rPr>
              <a:t>Stringency</a:t>
            </a:r>
            <a:r>
              <a:rPr lang="en-US" sz="1400" dirty="0"/>
              <a:t>: the degree to which environmental policies put an explicit or implicit price on pollution or other environmentally harmful </a:t>
            </a:r>
            <a:r>
              <a:rPr lang="en-US" sz="1400" dirty="0" err="1"/>
              <a:t>behaviours</a:t>
            </a:r>
            <a:endParaRPr lang="en-US" sz="1400" dirty="0"/>
          </a:p>
          <a:p>
            <a:pPr lvl="1">
              <a:lnSpc>
                <a:spcPts val="2400"/>
              </a:lnSpc>
              <a:spcAft>
                <a:spcPts val="0"/>
              </a:spcAft>
              <a:buFont typeface="Courier New" panose="02070309020205020404" pitchFamily="49" charset="0"/>
              <a:buChar char="o"/>
              <a:defRPr/>
            </a:pPr>
            <a:r>
              <a:rPr lang="en-US" i="1" dirty="0"/>
              <a:t>“Stick” type policies</a:t>
            </a:r>
            <a:r>
              <a:rPr lang="en-US" dirty="0"/>
              <a:t>, which directly raise the costs of polluting </a:t>
            </a:r>
            <a:r>
              <a:rPr lang="en-US" dirty="0" err="1"/>
              <a:t>behaviour</a:t>
            </a:r>
            <a:r>
              <a:rPr lang="en-US" dirty="0"/>
              <a:t>, are more stringent the higher the taxes or the stricter the standards.</a:t>
            </a:r>
          </a:p>
          <a:p>
            <a:pPr lvl="1">
              <a:lnSpc>
                <a:spcPts val="2400"/>
              </a:lnSpc>
              <a:spcAft>
                <a:spcPts val="0"/>
              </a:spcAft>
              <a:buFont typeface="Courier New" panose="02070309020205020404" pitchFamily="49" charset="0"/>
              <a:buChar char="o"/>
              <a:defRPr/>
            </a:pPr>
            <a:r>
              <a:rPr lang="en-US" i="1" dirty="0"/>
              <a:t>“Carrot” type policies</a:t>
            </a:r>
            <a:r>
              <a:rPr lang="en-US" dirty="0"/>
              <a:t>, which reward “environmentally-friendlier” activity (raising the relative costs of pollution), are more stringent the higher the support such as feed-in-tariffs or R&amp;D subsidies. </a:t>
            </a:r>
          </a:p>
          <a:p>
            <a:pPr>
              <a:lnSpc>
                <a:spcPts val="2400"/>
              </a:lnSpc>
              <a:spcAft>
                <a:spcPts val="0"/>
              </a:spcAft>
              <a:buFont typeface="Wingdings" panose="05000000000000000000" pitchFamily="2" charset="2"/>
              <a:buChar char="§"/>
              <a:defRPr/>
            </a:pPr>
            <a:r>
              <a:rPr lang="it-IT" sz="1400" dirty="0" err="1">
                <a:solidFill>
                  <a:srgbClr val="FF0000"/>
                </a:solidFill>
              </a:rPr>
              <a:t>Policies</a:t>
            </a:r>
            <a:r>
              <a:rPr lang="it-IT" sz="1400" dirty="0"/>
              <a:t>: </a:t>
            </a:r>
            <a:r>
              <a:rPr lang="it-IT" sz="1400" b="1" dirty="0" err="1"/>
              <a:t>environmentally-related</a:t>
            </a:r>
            <a:r>
              <a:rPr lang="it-IT" sz="1400" b="1" dirty="0"/>
              <a:t> </a:t>
            </a:r>
            <a:r>
              <a:rPr lang="it-IT" sz="1400" b="1" dirty="0" err="1"/>
              <a:t>taxes</a:t>
            </a:r>
            <a:r>
              <a:rPr lang="it-IT" sz="1400" dirty="0"/>
              <a:t>, </a:t>
            </a:r>
            <a:r>
              <a:rPr lang="it-IT" sz="1400" b="1" dirty="0" err="1"/>
              <a:t>renewable</a:t>
            </a:r>
            <a:r>
              <a:rPr lang="it-IT" sz="1400" b="1" dirty="0"/>
              <a:t> </a:t>
            </a:r>
            <a:r>
              <a:rPr lang="it-IT" sz="1400" b="1" dirty="0" err="1"/>
              <a:t>energy</a:t>
            </a:r>
            <a:r>
              <a:rPr lang="it-IT" sz="1400" b="1" dirty="0"/>
              <a:t> and </a:t>
            </a:r>
            <a:r>
              <a:rPr lang="it-IT" sz="1400" b="1" dirty="0" err="1"/>
              <a:t>energy</a:t>
            </a:r>
            <a:r>
              <a:rPr lang="it-IT" sz="1400" b="1" dirty="0"/>
              <a:t> </a:t>
            </a:r>
            <a:r>
              <a:rPr lang="it-IT" sz="1400" b="1" dirty="0" err="1"/>
              <a:t>efficiency</a:t>
            </a:r>
            <a:r>
              <a:rPr lang="it-IT" sz="1400" b="1" dirty="0"/>
              <a:t> </a:t>
            </a:r>
            <a:r>
              <a:rPr lang="it-IT" sz="1400" b="1" dirty="0" err="1"/>
              <a:t>support</a:t>
            </a:r>
            <a:r>
              <a:rPr lang="it-IT" sz="1400" dirty="0"/>
              <a:t> (</a:t>
            </a:r>
            <a:r>
              <a:rPr lang="it-IT" sz="1400" dirty="0" err="1"/>
              <a:t>feed</a:t>
            </a:r>
            <a:r>
              <a:rPr lang="it-IT" sz="1400" dirty="0"/>
              <a:t>-in-</a:t>
            </a:r>
            <a:r>
              <a:rPr lang="it-IT" sz="1400" dirty="0" err="1"/>
              <a:t>tariffs</a:t>
            </a:r>
            <a:r>
              <a:rPr lang="it-IT" sz="1400" dirty="0"/>
              <a:t>, </a:t>
            </a:r>
            <a:r>
              <a:rPr lang="it-IT" sz="1400" dirty="0" err="1"/>
              <a:t>renewable</a:t>
            </a:r>
            <a:r>
              <a:rPr lang="it-IT" sz="1400" dirty="0"/>
              <a:t> </a:t>
            </a:r>
            <a:r>
              <a:rPr lang="it-IT" sz="1400" dirty="0" err="1"/>
              <a:t>energy</a:t>
            </a:r>
            <a:r>
              <a:rPr lang="it-IT" sz="1400" dirty="0"/>
              <a:t> </a:t>
            </a:r>
            <a:r>
              <a:rPr lang="it-IT" sz="1400" dirty="0" err="1"/>
              <a:t>certificates</a:t>
            </a:r>
            <a:r>
              <a:rPr lang="it-IT" sz="1400" dirty="0"/>
              <a:t>, R&amp;D </a:t>
            </a:r>
            <a:r>
              <a:rPr lang="it-IT" sz="1400" dirty="0" err="1"/>
              <a:t>expenditures</a:t>
            </a:r>
            <a:r>
              <a:rPr lang="it-IT" sz="1400" dirty="0"/>
              <a:t>), </a:t>
            </a:r>
            <a:r>
              <a:rPr lang="it-IT" sz="1400" b="1" dirty="0"/>
              <a:t>performance </a:t>
            </a:r>
            <a:r>
              <a:rPr lang="it-IT" sz="1400" b="1" dirty="0" err="1"/>
              <a:t>standards</a:t>
            </a:r>
            <a:r>
              <a:rPr lang="it-IT" sz="1400" b="1" dirty="0"/>
              <a:t> </a:t>
            </a:r>
            <a:r>
              <a:rPr lang="it-IT" sz="1400" dirty="0"/>
              <a:t>(</a:t>
            </a:r>
            <a:r>
              <a:rPr lang="it-IT" sz="1400" dirty="0" err="1"/>
              <a:t>emission</a:t>
            </a:r>
            <a:r>
              <a:rPr lang="it-IT" sz="1400" dirty="0"/>
              <a:t> </a:t>
            </a:r>
            <a:r>
              <a:rPr lang="it-IT" sz="1400" dirty="0" err="1"/>
              <a:t>limit</a:t>
            </a:r>
            <a:r>
              <a:rPr lang="it-IT" sz="1400" dirty="0"/>
              <a:t> </a:t>
            </a:r>
            <a:r>
              <a:rPr lang="it-IT" sz="1400" dirty="0" err="1"/>
              <a:t>values</a:t>
            </a:r>
            <a:r>
              <a:rPr lang="it-IT" sz="1400" dirty="0"/>
              <a:t> for </a:t>
            </a:r>
            <a:r>
              <a:rPr lang="it-IT" sz="1400" dirty="0" err="1"/>
              <a:t>coal</a:t>
            </a:r>
            <a:r>
              <a:rPr lang="it-IT" sz="1400" dirty="0"/>
              <a:t> </a:t>
            </a:r>
            <a:r>
              <a:rPr lang="it-IT" sz="1400" dirty="0" err="1"/>
              <a:t>fired</a:t>
            </a:r>
            <a:r>
              <a:rPr lang="it-IT" sz="1400" dirty="0"/>
              <a:t> </a:t>
            </a:r>
            <a:r>
              <a:rPr lang="it-IT" sz="1400" dirty="0" err="1"/>
              <a:t>power</a:t>
            </a:r>
            <a:r>
              <a:rPr lang="it-IT" sz="1400" dirty="0"/>
              <a:t> </a:t>
            </a:r>
            <a:r>
              <a:rPr lang="it-IT" sz="1400" dirty="0" err="1"/>
              <a:t>plants</a:t>
            </a:r>
            <a:r>
              <a:rPr lang="it-IT" sz="1400" dirty="0"/>
              <a:t> and </a:t>
            </a:r>
            <a:r>
              <a:rPr lang="it-IT" sz="1400" dirty="0" err="1"/>
              <a:t>sulphur</a:t>
            </a:r>
            <a:r>
              <a:rPr lang="it-IT" sz="1400" dirty="0"/>
              <a:t> </a:t>
            </a:r>
            <a:r>
              <a:rPr lang="it-IT" sz="1400" dirty="0" err="1"/>
              <a:t>content</a:t>
            </a:r>
            <a:r>
              <a:rPr lang="it-IT" sz="1400" dirty="0"/>
              <a:t> </a:t>
            </a:r>
            <a:r>
              <a:rPr lang="it-IT" sz="1400" dirty="0" err="1"/>
              <a:t>limits</a:t>
            </a:r>
            <a:r>
              <a:rPr lang="it-IT" sz="1400" dirty="0"/>
              <a:t> in diesel </a:t>
            </a:r>
            <a:r>
              <a:rPr lang="it-IT" sz="1400" dirty="0" err="1"/>
              <a:t>fuels</a:t>
            </a:r>
            <a:r>
              <a:rPr lang="it-IT" sz="1400" dirty="0"/>
              <a:t>) and information on </a:t>
            </a:r>
            <a:r>
              <a:rPr lang="it-IT" sz="1400" b="1" dirty="0" err="1"/>
              <a:t>deposit</a:t>
            </a:r>
            <a:r>
              <a:rPr lang="it-IT" sz="1400" b="1" dirty="0"/>
              <a:t> and </a:t>
            </a:r>
            <a:r>
              <a:rPr lang="it-IT" sz="1400" b="1" dirty="0" err="1"/>
              <a:t>refund</a:t>
            </a:r>
            <a:r>
              <a:rPr lang="it-IT" sz="1400" b="1" dirty="0"/>
              <a:t> </a:t>
            </a:r>
            <a:r>
              <a:rPr lang="it-IT" sz="1400" b="1" dirty="0" err="1"/>
              <a:t>schemes</a:t>
            </a:r>
            <a:r>
              <a:rPr lang="it-IT" sz="1400" dirty="0"/>
              <a:t>.</a:t>
            </a:r>
          </a:p>
        </p:txBody>
      </p:sp>
    </p:spTree>
    <p:extLst>
      <p:ext uri="{BB962C8B-B14F-4D97-AF65-F5344CB8AC3E}">
        <p14:creationId xmlns:p14="http://schemas.microsoft.com/office/powerpoint/2010/main" val="229388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Bocconi PPT-29mag2017">
      <a:dk1>
        <a:sysClr val="windowText" lastClr="000000"/>
      </a:dk1>
      <a:lt1>
        <a:sysClr val="window" lastClr="FFFFFF"/>
      </a:lt1>
      <a:dk2>
        <a:srgbClr val="0046AD"/>
      </a:dk2>
      <a:lt2>
        <a:srgbClr val="DCDCDC"/>
      </a:lt2>
      <a:accent1>
        <a:srgbClr val="DA5D5D"/>
      </a:accent1>
      <a:accent2>
        <a:srgbClr val="40B3BC"/>
      </a:accent2>
      <a:accent3>
        <a:srgbClr val="40B273"/>
      </a:accent3>
      <a:accent4>
        <a:srgbClr val="998BB8"/>
      </a:accent4>
      <a:accent5>
        <a:srgbClr val="FFA240"/>
      </a:accent5>
      <a:accent6>
        <a:srgbClr val="4B92F9"/>
      </a:accent6>
      <a:hlink>
        <a:srgbClr val="0000FF"/>
      </a:hlink>
      <a:folHlink>
        <a:srgbClr val="800080"/>
      </a:folHlink>
    </a:clrScheme>
    <a:fontScheme name="Bocconi 2017">
      <a:majorFont>
        <a:latin typeface="Open Sans"/>
        <a:ea typeface=""/>
        <a:cs typeface=""/>
      </a:majorFont>
      <a:minorFont>
        <a:latin typeface="Roboto Slab Light"/>
        <a:ea typeface=""/>
        <a:cs typeface=""/>
      </a:minorFont>
    </a:fontScheme>
    <a:fmtScheme name="Solidi sottili">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b" anchorCtr="0">
        <a:spAutoFit/>
      </a:bodyPr>
      <a:lstStyle>
        <a:defPPr>
          <a:defRPr smtClean="0"/>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fields"/>
    <ds:schemaRef ds:uri="http://www.w3.org/XML/1998/namespace"/>
    <ds:schemaRef ds:uri="http://purl.org/dc/dcmitype/"/>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0</TotalTime>
  <Words>4014</Words>
  <Application>Microsoft Office PowerPoint</Application>
  <PresentationFormat>Presentazione su schermo (16:9)</PresentationFormat>
  <Paragraphs>496</Paragraphs>
  <Slides>21</Slides>
  <Notes>14</Notes>
  <HiddenSlides>0</HiddenSlides>
  <MMClips>0</MMClips>
  <ScaleCrop>false</ScaleCrop>
  <HeadingPairs>
    <vt:vector size="6" baseType="variant">
      <vt:variant>
        <vt:lpstr>Caratteri utilizzati</vt:lpstr>
      </vt:variant>
      <vt:variant>
        <vt:i4>14</vt:i4>
      </vt:variant>
      <vt:variant>
        <vt:lpstr>Tema</vt:lpstr>
      </vt:variant>
      <vt:variant>
        <vt:i4>1</vt:i4>
      </vt:variant>
      <vt:variant>
        <vt:lpstr>Titoli diapositive</vt:lpstr>
      </vt:variant>
      <vt:variant>
        <vt:i4>21</vt:i4>
      </vt:variant>
    </vt:vector>
  </HeadingPairs>
  <TitlesOfParts>
    <vt:vector size="36" baseType="lpstr">
      <vt:lpstr>Arial</vt:lpstr>
      <vt:lpstr>Calibri</vt:lpstr>
      <vt:lpstr>Cambria Math</vt:lpstr>
      <vt:lpstr>Century Gothic</vt:lpstr>
      <vt:lpstr>Courier New</vt:lpstr>
      <vt:lpstr>Lucida Grande</vt:lpstr>
      <vt:lpstr>Open Sans</vt:lpstr>
      <vt:lpstr>Open Sans Semibold</vt:lpstr>
      <vt:lpstr>Roboto Slab Light</vt:lpstr>
      <vt:lpstr>Roboto Slab Regular</vt:lpstr>
      <vt:lpstr>Symbol</vt:lpstr>
      <vt:lpstr>Tahoma</vt:lpstr>
      <vt:lpstr>Times New Roman</vt:lpstr>
      <vt:lpstr>Wingdings</vt:lpstr>
      <vt:lpstr>Office Theme</vt:lpstr>
      <vt:lpstr>International collaborations in green energy technologies:  What is the role of distance in environmental policy stringency? </vt:lpstr>
      <vt:lpstr>BACKGROUND: GREEN TECHNOLOGIES AND REGULATION (1)</vt:lpstr>
      <vt:lpstr>BACKGROUND: GREEN TECHNOLOGIES AND REGULATION (2)</vt:lpstr>
      <vt:lpstr>MOTIVATION</vt:lpstr>
      <vt:lpstr>OBJECTIVE OF THE PAPER</vt:lpstr>
      <vt:lpstr>REGULATION, GREEN INNOVATION AND COOPERATION (1)</vt:lpstr>
      <vt:lpstr>REGULATION, GREEN INNOVATION AND COOPERATION (2)</vt:lpstr>
      <vt:lpstr>DATA </vt:lpstr>
      <vt:lpstr>THE ENVIRONMENTAL POLICY STRINGENCY</vt:lpstr>
      <vt:lpstr>THE COMPONENTS OF EPS</vt:lpstr>
      <vt:lpstr>EVIDENCE ON PATENTING ACTIVITY</vt:lpstr>
      <vt:lpstr>EVIDENCE ON CO-PATETING ACTIVITY</vt:lpstr>
      <vt:lpstr>EVIDENCE ON THE EPS (1995-2012) (1)</vt:lpstr>
      <vt:lpstr>EVIDENCE ON THE EPS (1995-2012) (2)</vt:lpstr>
      <vt:lpstr>THE MODEL</vt:lpstr>
      <vt:lpstr>THE VARIABLES</vt:lpstr>
      <vt:lpstr>RESULTS – MAIN VARIABLES</vt:lpstr>
      <vt:lpstr>DISCUSSION (1)</vt:lpstr>
      <vt:lpstr>DISCUSSION (2)</vt:lpstr>
      <vt:lpstr>CONCLUSION AND POLICY IMPLICATIONS</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Nicoletta Corrocher</cp:lastModifiedBy>
  <cp:revision>246</cp:revision>
  <dcterms:created xsi:type="dcterms:W3CDTF">2010-04-12T23:12:02Z</dcterms:created>
  <dcterms:modified xsi:type="dcterms:W3CDTF">2021-06-18T09:20:15Z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